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7" r:id="rId2"/>
    <p:sldMasterId id="2147483684" r:id="rId3"/>
    <p:sldMasterId id="2147483673" r:id="rId4"/>
  </p:sldMasterIdLst>
  <p:notesMasterIdLst>
    <p:notesMasterId r:id="rId13"/>
  </p:notesMasterIdLst>
  <p:handoutMasterIdLst>
    <p:handoutMasterId r:id="rId14"/>
  </p:handoutMasterIdLst>
  <p:sldIdLst>
    <p:sldId id="257" r:id="rId5"/>
    <p:sldId id="324" r:id="rId6"/>
    <p:sldId id="325" r:id="rId7"/>
    <p:sldId id="326" r:id="rId8"/>
    <p:sldId id="327" r:id="rId9"/>
    <p:sldId id="332" r:id="rId10"/>
    <p:sldId id="328" r:id="rId11"/>
    <p:sldId id="33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emke, Melissa M (HCA)" initials="TMM(" lastIdx="2" clrIdx="0">
    <p:extLst>
      <p:ext uri="{19B8F6BF-5375-455C-9EA6-DF929625EA0E}">
        <p15:presenceInfo xmlns:p15="http://schemas.microsoft.com/office/powerpoint/2012/main" userId="S-1-5-21-879123109-1917151826-9522986-36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EEF7"/>
    <a:srgbClr val="D4E9F8"/>
    <a:srgbClr val="248AD0"/>
    <a:srgbClr val="E4F4BF"/>
    <a:srgbClr val="925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62" autoAdjust="0"/>
    <p:restoredTop sz="86325" autoAdjust="0"/>
  </p:normalViewPr>
  <p:slideViewPr>
    <p:cSldViewPr snapToGrid="0">
      <p:cViewPr varScale="1">
        <p:scale>
          <a:sx n="45" d="100"/>
          <a:sy n="45" d="100"/>
        </p:scale>
        <p:origin x="734" y="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5" d="100"/>
          <a:sy n="45" d="100"/>
        </p:scale>
        <p:origin x="273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AB74233-C98E-4BB8-A4E2-A9182A208D94}" type="datetimeFigureOut">
              <a:rPr lang="en-US" smtClean="0"/>
              <a:t>8/29/2022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A17D0F2-993A-4AF2-A871-1EB10AF7C867}" type="slidenum">
              <a:rPr lang="en-US" smtClean="0"/>
              <a:t>‹#›</a:t>
            </a:fld>
            <a:endParaRPr lang="en-US"/>
          </a:p>
        </p:txBody>
      </p:sp>
    </p:spTree>
    <p:extLst>
      <p:ext uri="{BB962C8B-B14F-4D97-AF65-F5344CB8AC3E}">
        <p14:creationId xmlns:p14="http://schemas.microsoft.com/office/powerpoint/2010/main" val="262520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F2C61B-21B2-4DA6-B8B3-F76571739C6B}" type="datetimeFigureOut">
              <a:rPr lang="en-US" smtClean="0"/>
              <a:t>8/29/2022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492E0B-5BAA-43B7-8F48-3C44F32B5B07}" type="slidenum">
              <a:rPr lang="en-US" smtClean="0"/>
              <a:t>‹#›</a:t>
            </a:fld>
            <a:endParaRPr lang="en-US"/>
          </a:p>
        </p:txBody>
      </p:sp>
    </p:spTree>
    <p:extLst>
      <p:ext uri="{BB962C8B-B14F-4D97-AF65-F5344CB8AC3E}">
        <p14:creationId xmlns:p14="http://schemas.microsoft.com/office/powerpoint/2010/main" val="330428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1</a:t>
            </a:fld>
            <a:endParaRPr lang="en-US"/>
          </a:p>
        </p:txBody>
      </p:sp>
    </p:spTree>
    <p:extLst>
      <p:ext uri="{BB962C8B-B14F-4D97-AF65-F5344CB8AC3E}">
        <p14:creationId xmlns:p14="http://schemas.microsoft.com/office/powerpoint/2010/main" val="368705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2</a:t>
            </a:fld>
            <a:endParaRPr lang="en-US"/>
          </a:p>
        </p:txBody>
      </p:sp>
    </p:spTree>
    <p:extLst>
      <p:ext uri="{BB962C8B-B14F-4D97-AF65-F5344CB8AC3E}">
        <p14:creationId xmlns:p14="http://schemas.microsoft.com/office/powerpoint/2010/main" val="24810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3</a:t>
            </a:fld>
            <a:endParaRPr lang="en-US"/>
          </a:p>
        </p:txBody>
      </p:sp>
    </p:spTree>
    <p:extLst>
      <p:ext uri="{BB962C8B-B14F-4D97-AF65-F5344CB8AC3E}">
        <p14:creationId xmlns:p14="http://schemas.microsoft.com/office/powerpoint/2010/main" val="401698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4</a:t>
            </a:fld>
            <a:endParaRPr lang="en-US"/>
          </a:p>
        </p:txBody>
      </p:sp>
    </p:spTree>
    <p:extLst>
      <p:ext uri="{BB962C8B-B14F-4D97-AF65-F5344CB8AC3E}">
        <p14:creationId xmlns:p14="http://schemas.microsoft.com/office/powerpoint/2010/main" val="261718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5</a:t>
            </a:fld>
            <a:endParaRPr lang="en-US"/>
          </a:p>
        </p:txBody>
      </p:sp>
    </p:spTree>
    <p:extLst>
      <p:ext uri="{BB962C8B-B14F-4D97-AF65-F5344CB8AC3E}">
        <p14:creationId xmlns:p14="http://schemas.microsoft.com/office/powerpoint/2010/main" val="351030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6</a:t>
            </a:fld>
            <a:endParaRPr lang="en-US"/>
          </a:p>
        </p:txBody>
      </p:sp>
    </p:spTree>
    <p:extLst>
      <p:ext uri="{BB962C8B-B14F-4D97-AF65-F5344CB8AC3E}">
        <p14:creationId xmlns:p14="http://schemas.microsoft.com/office/powerpoint/2010/main" val="49358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FE492E0B-5BAA-43B7-8F48-3C44F32B5B07}" type="slidenum">
              <a:rPr lang="en-US" smtClean="0"/>
              <a:t>7</a:t>
            </a:fld>
            <a:endParaRPr lang="en-US"/>
          </a:p>
        </p:txBody>
      </p:sp>
    </p:spTree>
    <p:extLst>
      <p:ext uri="{BB962C8B-B14F-4D97-AF65-F5344CB8AC3E}">
        <p14:creationId xmlns:p14="http://schemas.microsoft.com/office/powerpoint/2010/main" val="780626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92E0B-5BAA-43B7-8F48-3C44F32B5B07}" type="slidenum">
              <a:rPr lang="en-US" smtClean="0"/>
              <a:t>8</a:t>
            </a:fld>
            <a:endParaRPr lang="en-US"/>
          </a:p>
        </p:txBody>
      </p:sp>
    </p:spTree>
    <p:extLst>
      <p:ext uri="{BB962C8B-B14F-4D97-AF65-F5344CB8AC3E}">
        <p14:creationId xmlns:p14="http://schemas.microsoft.com/office/powerpoint/2010/main" val="200806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299684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3389608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215847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78165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a:t>Click to edit Master title style</a:t>
            </a:r>
          </a:p>
        </p:txBody>
      </p:sp>
    </p:spTree>
    <p:extLst>
      <p:ext uri="{BB962C8B-B14F-4D97-AF65-F5344CB8AC3E}">
        <p14:creationId xmlns:p14="http://schemas.microsoft.com/office/powerpoint/2010/main" val="387660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4123439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85269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1127754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57768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2827253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6569612" y="3602038"/>
            <a:ext cx="503623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32245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lgn="l">
              <a:defRPr/>
            </a:lvl1pPr>
          </a:lstStyle>
          <a:p>
            <a:fld id="{2534D971-8EF6-4D34-A180-0E83DF003058}" type="slidenum">
              <a:rPr lang="en-US" smtClean="0"/>
              <a:pPr/>
              <a:t>‹#›</a:t>
            </a:fld>
            <a:endParaRPr lang="en-US" dirty="0"/>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2676800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81586" y="633046"/>
            <a:ext cx="4425697" cy="1057642"/>
          </a:xfrm>
        </p:spPr>
        <p:txBody>
          <a:bodyPr/>
          <a:lstStyle/>
          <a:p>
            <a:r>
              <a:rPr lang="en-US" dirty="0"/>
              <a:t>Click to edit Master title style</a:t>
            </a:r>
          </a:p>
        </p:txBody>
      </p:sp>
      <p:sp>
        <p:nvSpPr>
          <p:cNvPr id="3" name="Content Placeholder 2"/>
          <p:cNvSpPr>
            <a:spLocks noGrp="1"/>
          </p:cNvSpPr>
          <p:nvPr>
            <p:ph idx="1"/>
          </p:nvPr>
        </p:nvSpPr>
        <p:spPr>
          <a:xfrm>
            <a:off x="7181586" y="2067951"/>
            <a:ext cx="4425697" cy="401194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7181587" y="1877615"/>
            <a:ext cx="4425696" cy="43527"/>
          </a:xfrm>
          <a:prstGeom prst="rect">
            <a:avLst/>
          </a:prstGeom>
        </p:spPr>
      </p:pic>
    </p:spTree>
    <p:extLst>
      <p:ext uri="{BB962C8B-B14F-4D97-AF65-F5344CB8AC3E}">
        <p14:creationId xmlns:p14="http://schemas.microsoft.com/office/powerpoint/2010/main" val="93691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84571" y="365125"/>
            <a:ext cx="4425696" cy="1325563"/>
          </a:xfrm>
        </p:spPr>
        <p:txBody>
          <a:bodyPr/>
          <a:lstStyle/>
          <a:p>
            <a:r>
              <a:rPr lang="en-US" dirty="0"/>
              <a:t>Click to edit Master title style</a:t>
            </a:r>
          </a:p>
        </p:txBody>
      </p:sp>
      <p:sp>
        <p:nvSpPr>
          <p:cNvPr id="5" name="Text Placeholder 4"/>
          <p:cNvSpPr>
            <a:spLocks noGrp="1"/>
          </p:cNvSpPr>
          <p:nvPr>
            <p:ph type="body" sz="quarter" idx="3"/>
          </p:nvPr>
        </p:nvSpPr>
        <p:spPr>
          <a:xfrm>
            <a:off x="7184571" y="1681163"/>
            <a:ext cx="442569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7184571" y="2505075"/>
            <a:ext cx="442569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7" name="Picture 6"/>
          <p:cNvPicPr>
            <a:picLocks/>
          </p:cNvPicPr>
          <p:nvPr userDrawn="1"/>
        </p:nvPicPr>
        <p:blipFill>
          <a:blip r:embed="rId2"/>
          <a:stretch>
            <a:fillRect/>
          </a:stretch>
        </p:blipFill>
        <p:spPr>
          <a:xfrm>
            <a:off x="7181587" y="1736936"/>
            <a:ext cx="4425696" cy="43527"/>
          </a:xfrm>
          <a:prstGeom prst="rect">
            <a:avLst/>
          </a:prstGeom>
        </p:spPr>
      </p:pic>
    </p:spTree>
    <p:extLst>
      <p:ext uri="{BB962C8B-B14F-4D97-AF65-F5344CB8AC3E}">
        <p14:creationId xmlns:p14="http://schemas.microsoft.com/office/powerpoint/2010/main" val="3726157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942127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84571" y="625152"/>
            <a:ext cx="4422712" cy="830424"/>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7184570" y="1667918"/>
            <a:ext cx="4422713" cy="3818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184570" y="5486400"/>
            <a:ext cx="4422713" cy="5225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7181587" y="1539984"/>
            <a:ext cx="4425696" cy="43527"/>
          </a:xfrm>
          <a:prstGeom prst="rect">
            <a:avLst/>
          </a:prstGeom>
        </p:spPr>
      </p:pic>
    </p:spTree>
    <p:extLst>
      <p:ext uri="{BB962C8B-B14F-4D97-AF65-F5344CB8AC3E}">
        <p14:creationId xmlns:p14="http://schemas.microsoft.com/office/powerpoint/2010/main" val="3138098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69612" y="675249"/>
            <a:ext cx="5036234" cy="2834714"/>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569612" y="3699803"/>
            <a:ext cx="5036234" cy="1969477"/>
          </a:xfrm>
        </p:spPr>
        <p:txBody>
          <a:bodyPr/>
          <a:lstStyle>
            <a:lvl1pPr marL="0" indent="0" algn="ctr">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pPr algn="l"/>
            <a:fld id="{8F0AB5D1-9059-428D-ACFC-BA1258997AE0}" type="slidenum">
              <a:rPr lang="en-US" smtClean="0"/>
              <a:pPr algn="l"/>
              <a:t>‹#›</a:t>
            </a:fld>
            <a:endParaRPr lang="en-US" dirty="0"/>
          </a:p>
        </p:txBody>
      </p:sp>
    </p:spTree>
    <p:extLst>
      <p:ext uri="{BB962C8B-B14F-4D97-AF65-F5344CB8AC3E}">
        <p14:creationId xmlns:p14="http://schemas.microsoft.com/office/powerpoint/2010/main" val="1503875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569612" y="2065307"/>
            <a:ext cx="5036234" cy="40145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42859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569612" y="1913209"/>
            <a:ext cx="5036234" cy="704410"/>
          </a:xfrm>
        </p:spPr>
        <p:txBody>
          <a:bodyPr anchor="b"/>
          <a:lstStyle>
            <a:lvl1pPr marL="0" indent="0">
              <a:buNone/>
              <a:defRPr sz="2400" b="1">
                <a:solidFill>
                  <a:schemeClr val="accent1">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569612" y="2645755"/>
            <a:ext cx="5036234" cy="33892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
        <p:nvSpPr>
          <p:cNvPr id="7" name="Title 1"/>
          <p:cNvSpPr>
            <a:spLocks noGrp="1"/>
          </p:cNvSpPr>
          <p:nvPr>
            <p:ph type="title"/>
          </p:nvPr>
        </p:nvSpPr>
        <p:spPr>
          <a:xfrm>
            <a:off x="6569612" y="633046"/>
            <a:ext cx="5036234" cy="1057642"/>
          </a:xfrm>
        </p:spPr>
        <p:txBody>
          <a:bodyPr/>
          <a:lstStyle>
            <a:lvl1pPr>
              <a:defRPr>
                <a:solidFill>
                  <a:schemeClr val="bg1"/>
                </a:solidFill>
              </a:defRPr>
            </a:lvl1pPr>
          </a:lstStyle>
          <a:p>
            <a:r>
              <a:rPr lang="en-US" dirty="0"/>
              <a:t>Click to edit Master title style</a:t>
            </a:r>
          </a:p>
        </p:txBody>
      </p:sp>
      <p:pic>
        <p:nvPicPr>
          <p:cNvPr id="8" name="Picture 7"/>
          <p:cNvPicPr>
            <a:picLocks/>
          </p:cNvPicPr>
          <p:nvPr userDrawn="1"/>
        </p:nvPicPr>
        <p:blipFill>
          <a:blip r:embed="rId2"/>
          <a:stretch>
            <a:fillRect/>
          </a:stretch>
        </p:blipFill>
        <p:spPr>
          <a:xfrm>
            <a:off x="6569612" y="1856234"/>
            <a:ext cx="5074920" cy="43527"/>
          </a:xfrm>
          <a:prstGeom prst="rect">
            <a:avLst/>
          </a:prstGeom>
        </p:spPr>
      </p:pic>
    </p:spTree>
    <p:extLst>
      <p:ext uri="{BB962C8B-B14F-4D97-AF65-F5344CB8AC3E}">
        <p14:creationId xmlns:p14="http://schemas.microsoft.com/office/powerpoint/2010/main" val="2673873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379455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921304" y="987425"/>
            <a:ext cx="44340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344461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138727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8" name="Picture 7"/>
          <p:cNvPicPr>
            <a:picLocks noChangeAspect="1"/>
          </p:cNvPicPr>
          <p:nvPr userDrawn="1"/>
        </p:nvPicPr>
        <p:blipFill>
          <a:blip r:embed="rId2"/>
          <a:stretch>
            <a:fillRect/>
          </a:stretch>
        </p:blipFill>
        <p:spPr>
          <a:xfrm>
            <a:off x="633046" y="1668560"/>
            <a:ext cx="10881360" cy="43527"/>
          </a:xfrm>
          <a:prstGeom prst="rect">
            <a:avLst/>
          </a:prstGeom>
        </p:spPr>
      </p:pic>
      <p:sp>
        <p:nvSpPr>
          <p:cNvPr id="10" name="Title 1"/>
          <p:cNvSpPr>
            <a:spLocks noGrp="1"/>
          </p:cNvSpPr>
          <p:nvPr>
            <p:ph type="title"/>
          </p:nvPr>
        </p:nvSpPr>
        <p:spPr>
          <a:xfrm>
            <a:off x="618978" y="633046"/>
            <a:ext cx="10888394" cy="1057642"/>
          </a:xfrm>
        </p:spPr>
        <p:txBody>
          <a:bodyPr/>
          <a:lstStyle/>
          <a:p>
            <a:r>
              <a:rPr lang="en-US"/>
              <a:t>Click to edit Master title style</a:t>
            </a:r>
          </a:p>
        </p:txBody>
      </p:sp>
    </p:spTree>
    <p:extLst>
      <p:ext uri="{BB962C8B-B14F-4D97-AF65-F5344CB8AC3E}">
        <p14:creationId xmlns:p14="http://schemas.microsoft.com/office/powerpoint/2010/main" val="404437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lgn="l">
              <a:defRPr/>
            </a:lvl1pPr>
          </a:lstStyle>
          <a:p>
            <a:fld id="{8F0AB5D1-9059-428D-ACFC-BA1258997AE0}" type="slidenum">
              <a:rPr lang="en-US" smtClean="0"/>
              <a:pPr/>
              <a:t>‹#›</a:t>
            </a:fld>
            <a:endParaRPr lang="en-US" dirty="0"/>
          </a:p>
        </p:txBody>
      </p:sp>
      <p:pic>
        <p:nvPicPr>
          <p:cNvPr id="4" name="Picture 3"/>
          <p:cNvPicPr>
            <a:picLocks noChangeAspect="1"/>
          </p:cNvPicPr>
          <p:nvPr userDrawn="1"/>
        </p:nvPicPr>
        <p:blipFill>
          <a:blip r:embed="rId2"/>
          <a:stretch>
            <a:fillRect/>
          </a:stretch>
        </p:blipFill>
        <p:spPr>
          <a:xfrm>
            <a:off x="633046" y="1668560"/>
            <a:ext cx="10881360" cy="43527"/>
          </a:xfrm>
          <a:prstGeom prst="rect">
            <a:avLst/>
          </a:prstGeom>
        </p:spPr>
      </p:pic>
    </p:spTree>
    <p:extLst>
      <p:ext uri="{BB962C8B-B14F-4D97-AF65-F5344CB8AC3E}">
        <p14:creationId xmlns:p14="http://schemas.microsoft.com/office/powerpoint/2010/main" val="118032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spTree>
    <p:extLst>
      <p:ext uri="{BB962C8B-B14F-4D97-AF65-F5344CB8AC3E}">
        <p14:creationId xmlns:p14="http://schemas.microsoft.com/office/powerpoint/2010/main" val="27837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950634" y="987425"/>
            <a:ext cx="556377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Tree>
    <p:extLst>
      <p:ext uri="{BB962C8B-B14F-4D97-AF65-F5344CB8AC3E}">
        <p14:creationId xmlns:p14="http://schemas.microsoft.com/office/powerpoint/2010/main" val="2887465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3046" y="703384"/>
            <a:ext cx="4839285"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1066770" y="2321168"/>
            <a:ext cx="4405562"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633046" y="2113672"/>
            <a:ext cx="4846320" cy="43527"/>
          </a:xfrm>
          <a:prstGeom prst="rect">
            <a:avLst/>
          </a:prstGeom>
        </p:spPr>
      </p:pic>
      <p:sp>
        <p:nvSpPr>
          <p:cNvPr id="10" name="Picture Placeholder 2"/>
          <p:cNvSpPr>
            <a:spLocks noGrp="1"/>
          </p:cNvSpPr>
          <p:nvPr>
            <p:ph type="pic" idx="13"/>
          </p:nvPr>
        </p:nvSpPr>
        <p:spPr>
          <a:xfrm>
            <a:off x="5943598" y="987425"/>
            <a:ext cx="5570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428176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Picture Placeholder 2"/>
          <p:cNvSpPr>
            <a:spLocks noGrp="1"/>
          </p:cNvSpPr>
          <p:nvPr>
            <p:ph type="pic" idx="14"/>
          </p:nvPr>
        </p:nvSpPr>
        <p:spPr>
          <a:xfrm>
            <a:off x="606638" y="703384"/>
            <a:ext cx="4872727" cy="5157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p:cNvSpPr>
            <a:spLocks noGrp="1"/>
          </p:cNvSpPr>
          <p:nvPr>
            <p:ph type="title"/>
          </p:nvPr>
        </p:nvSpPr>
        <p:spPr>
          <a:xfrm>
            <a:off x="5943598" y="703384"/>
            <a:ext cx="5563774" cy="135401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5943599" y="2321168"/>
            <a:ext cx="5563774" cy="3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lvl1pPr algn="l">
              <a:defRPr/>
            </a:lvl1pPr>
          </a:lstStyle>
          <a:p>
            <a:fld id="{8F0AB5D1-9059-428D-ACFC-BA1258997AE0}" type="slidenum">
              <a:rPr lang="en-US" smtClean="0"/>
              <a:pPr/>
              <a:t>‹#›</a:t>
            </a:fld>
            <a:endParaRPr lang="en-US"/>
          </a:p>
        </p:txBody>
      </p:sp>
      <p:pic>
        <p:nvPicPr>
          <p:cNvPr id="6" name="Picture 5"/>
          <p:cNvPicPr>
            <a:picLocks/>
          </p:cNvPicPr>
          <p:nvPr userDrawn="1"/>
        </p:nvPicPr>
        <p:blipFill>
          <a:blip r:embed="rId2"/>
          <a:stretch>
            <a:fillRect/>
          </a:stretch>
        </p:blipFill>
        <p:spPr>
          <a:xfrm>
            <a:off x="5943598" y="2113672"/>
            <a:ext cx="5577840" cy="43527"/>
          </a:xfrm>
          <a:prstGeom prst="rect">
            <a:avLst/>
          </a:prstGeom>
        </p:spPr>
      </p:pic>
    </p:spTree>
    <p:extLst>
      <p:ext uri="{BB962C8B-B14F-4D97-AF65-F5344CB8AC3E}">
        <p14:creationId xmlns:p14="http://schemas.microsoft.com/office/powerpoint/2010/main" val="141743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6.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5" Type="http://schemas.openxmlformats.org/officeDocument/2006/relationships/image" Target="../media/image5.w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9.w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w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8.wmf"/><Relationship Id="rId5" Type="http://schemas.openxmlformats.org/officeDocument/2006/relationships/slideLayout" Target="../slideLayouts/slideLayout14.xml"/><Relationship Id="rId15" Type="http://schemas.openxmlformats.org/officeDocument/2006/relationships/image" Target="../media/image11.wmf"/><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0.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slideLayout" Target="../slideLayouts/slideLayout21.xml"/><Relationship Id="rId7" Type="http://schemas.openxmlformats.org/officeDocument/2006/relationships/image" Target="../media/image12.jpg"/><Relationship Id="rId12" Type="http://schemas.openxmlformats.org/officeDocument/2006/relationships/image" Target="../media/image6.w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11" Type="http://schemas.openxmlformats.org/officeDocument/2006/relationships/image" Target="../media/image5.wmf"/><Relationship Id="rId5" Type="http://schemas.openxmlformats.org/officeDocument/2006/relationships/slideLayout" Target="../slideLayouts/slideLayout23.xml"/><Relationship Id="rId10" Type="http://schemas.openxmlformats.org/officeDocument/2006/relationships/image" Target="../media/image4.wmf"/><Relationship Id="rId4" Type="http://schemas.openxmlformats.org/officeDocument/2006/relationships/slideLayout" Target="../slideLayouts/slideLayout22.xml"/><Relationship Id="rId9" Type="http://schemas.openxmlformats.org/officeDocument/2006/relationships/image" Target="../media/image3.w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11.wmf"/><Relationship Id="rId3" Type="http://schemas.openxmlformats.org/officeDocument/2006/relationships/slideLayout" Target="../slideLayouts/slideLayout26.xml"/><Relationship Id="rId7" Type="http://schemas.openxmlformats.org/officeDocument/2006/relationships/image" Target="../media/image13.jpeg"/><Relationship Id="rId12" Type="http://schemas.openxmlformats.org/officeDocument/2006/relationships/image" Target="../media/image10.w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11" Type="http://schemas.openxmlformats.org/officeDocument/2006/relationships/image" Target="../media/image9.wmf"/><Relationship Id="rId5" Type="http://schemas.openxmlformats.org/officeDocument/2006/relationships/slideLayout" Target="../slideLayouts/slideLayout28.xml"/><Relationship Id="rId10" Type="http://schemas.openxmlformats.org/officeDocument/2006/relationships/image" Target="../media/image14.wmf"/><Relationship Id="rId4" Type="http://schemas.openxmlformats.org/officeDocument/2006/relationships/slideLayout" Target="../slideLayouts/slideLayout27.xml"/><Relationship Id="rId9"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78" y="633046"/>
            <a:ext cx="10888394"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8978" y="1825625"/>
            <a:ext cx="10888394"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11" cstate="print">
            <a:extLst>
              <a:ext uri="{28A0092B-C50C-407E-A947-70E740481C1C}">
                <a14:useLocalDpi xmlns:a14="http://schemas.microsoft.com/office/drawing/2010/main" val="0"/>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321615" y="6216423"/>
            <a:ext cx="2461249" cy="420644"/>
          </a:xfrm>
          <a:prstGeom prst="rect">
            <a:avLst/>
          </a:prstGeom>
        </p:spPr>
      </p:pic>
    </p:spTree>
    <p:extLst>
      <p:ext uri="{BB962C8B-B14F-4D97-AF65-F5344CB8AC3E}">
        <p14:creationId xmlns:p14="http://schemas.microsoft.com/office/powerpoint/2010/main" val="1490537815"/>
      </p:ext>
    </p:extLst>
  </p:cSld>
  <p:clrMap bg1="lt1" tx1="dk1" bg2="lt2" tx2="dk2" accent1="accent1" accent2="accent2" accent3="accent3" accent4="accent4" accent5="accent5" accent6="accent6" hlink="hlink" folHlink="folHlink"/>
  <p:sldLayoutIdLst>
    <p:sldLayoutId id="2147483672" r:id="rId1"/>
    <p:sldLayoutId id="2147483650" r:id="rId2"/>
    <p:sldLayoutId id="2147483652" r:id="rId3"/>
    <p:sldLayoutId id="2147483653" r:id="rId4"/>
    <p:sldLayoutId id="2147483654" r:id="rId5"/>
    <p:sldLayoutId id="2147483655" r:id="rId6"/>
    <p:sldLayoutId id="2147483656" r:id="rId7"/>
    <p:sldLayoutId id="2147483695" r:id="rId8"/>
    <p:sldLayoutId id="2147483696" r:id="rId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3"/>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4"/>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5"/>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6"/>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978" y="633046"/>
            <a:ext cx="10888394"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18978" y="1825625"/>
            <a:ext cx="10888394"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sp>
        <p:nvSpPr>
          <p:cNvPr id="5" name="AutoShape 3"/>
          <p:cNvSpPr>
            <a:spLocks noChangeAspect="1" noChangeArrowheads="1" noTextEdit="1"/>
          </p:cNvSpPr>
          <p:nvPr userDrawn="1"/>
        </p:nvSpPr>
        <p:spPr bwMode="auto">
          <a:xfrm>
            <a:off x="-11113" y="6381750"/>
            <a:ext cx="5486401"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userDrawn="1"/>
        </p:nvSpPr>
        <p:spPr bwMode="auto">
          <a:xfrm>
            <a:off x="-11113" y="6381750"/>
            <a:ext cx="1958975" cy="52388"/>
          </a:xfrm>
          <a:prstGeom prst="rect">
            <a:avLst/>
          </a:prstGeom>
          <a:solidFill>
            <a:srgbClr val="F7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userDrawn="1"/>
        </p:nvSpPr>
        <p:spPr bwMode="auto">
          <a:xfrm>
            <a:off x="1981200" y="6381750"/>
            <a:ext cx="1958975" cy="52388"/>
          </a:xfrm>
          <a:prstGeom prst="rect">
            <a:avLst/>
          </a:prstGeom>
          <a:solidFill>
            <a:srgbClr val="93D5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userDrawn="1"/>
        </p:nvSpPr>
        <p:spPr bwMode="auto">
          <a:xfrm>
            <a:off x="3973513" y="6381750"/>
            <a:ext cx="979488" cy="52388"/>
          </a:xfrm>
          <a:prstGeom prst="rect">
            <a:avLst/>
          </a:pr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userDrawn="1"/>
        </p:nvSpPr>
        <p:spPr bwMode="auto">
          <a:xfrm>
            <a:off x="4984750" y="6381750"/>
            <a:ext cx="490538" cy="52388"/>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1789356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2"/>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3"/>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4"/>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5"/>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l="-12000" t="-10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28588" y="633046"/>
            <a:ext cx="4378784"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128588" y="1825625"/>
            <a:ext cx="4378784"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321615" y="6216423"/>
            <a:ext cx="2461249" cy="420644"/>
          </a:xfrm>
          <a:prstGeom prst="rect">
            <a:avLst/>
          </a:prstGeom>
        </p:spPr>
      </p:pic>
    </p:spTree>
    <p:extLst>
      <p:ext uri="{BB962C8B-B14F-4D97-AF65-F5344CB8AC3E}">
        <p14:creationId xmlns:p14="http://schemas.microsoft.com/office/powerpoint/2010/main" val="289125176"/>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90" r:id="rId3"/>
    <p:sldLayoutId id="2147483692" r:id="rId4"/>
    <p:sldLayoutId id="2147483694" r:id="rId5"/>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9"/>
        </a:buBlip>
        <a:defRPr sz="2800" kern="1200">
          <a:solidFill>
            <a:schemeClr val="tx1">
              <a:lumMod val="75000"/>
              <a:lumOff val="25000"/>
            </a:schemeClr>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0"/>
        </a:buBlip>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1"/>
        </a:buBlip>
        <a:defRPr sz="2000" kern="1200">
          <a:solidFill>
            <a:schemeClr val="tx1">
              <a:lumMod val="75000"/>
              <a:lumOff val="25000"/>
            </a:schemeClr>
          </a:solidFill>
          <a:latin typeface="+mn-lt"/>
          <a:ea typeface="+mn-ea"/>
          <a:cs typeface="+mn-cs"/>
        </a:defRPr>
      </a:lvl3pPr>
      <a:lvl4pPr marL="1645920" indent="-274320" algn="l" defTabSz="914400" rtl="0" eaLnBrk="1" latinLnBrk="0" hangingPunct="1">
        <a:lnSpc>
          <a:spcPct val="90000"/>
        </a:lnSpc>
        <a:spcBef>
          <a:spcPts val="500"/>
        </a:spcBef>
        <a:buClr>
          <a:schemeClr val="accent2"/>
        </a:buClr>
        <a:buSzPct val="90000"/>
        <a:buFontTx/>
        <a:buBlip>
          <a:blip r:embed="rId12"/>
        </a:buBlip>
        <a:defRPr sz="1800" kern="1200">
          <a:solidFill>
            <a:schemeClr val="tx1">
              <a:lumMod val="75000"/>
              <a:lumOff val="25000"/>
            </a:schemeClr>
          </a:solidFill>
          <a:latin typeface="+mn-lt"/>
          <a:ea typeface="+mn-ea"/>
          <a:cs typeface="+mn-cs"/>
        </a:defRPr>
      </a:lvl4pPr>
      <a:lvl5pPr marL="2011680" indent="-18288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12192001" cy="6858000"/>
            <a:chOff x="0" y="0"/>
            <a:chExt cx="12192001" cy="6858000"/>
          </a:xfrm>
        </p:grpSpPr>
        <p:sp>
          <p:nvSpPr>
            <p:cNvPr id="10" name="Rectangle 9"/>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5991745" cy="6858000"/>
            </a:xfrm>
            <a:prstGeom prst="rect">
              <a:avLst/>
            </a:prstGeom>
          </p:spPr>
        </p:pic>
      </p:grpSp>
      <p:sp>
        <p:nvSpPr>
          <p:cNvPr id="2" name="Title Placeholder 1"/>
          <p:cNvSpPr>
            <a:spLocks noGrp="1"/>
          </p:cNvSpPr>
          <p:nvPr>
            <p:ph type="title"/>
          </p:nvPr>
        </p:nvSpPr>
        <p:spPr>
          <a:xfrm>
            <a:off x="6668086" y="633046"/>
            <a:ext cx="4937760" cy="1057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668086" y="1825625"/>
            <a:ext cx="4937760" cy="42542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6508" y="6497329"/>
            <a:ext cx="920262" cy="167874"/>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8F0AB5D1-9059-428D-ACFC-BA1258997AE0}" type="slidenum">
              <a:rPr lang="en-US" smtClean="0"/>
              <a:pPr algn="l"/>
              <a:t>‹#›</a:t>
            </a:fld>
            <a:endParaRPr lang="en-US" dirty="0"/>
          </a:p>
        </p:txBody>
      </p:sp>
      <p:pic>
        <p:nvPicPr>
          <p:cNvPr id="8" name="Picture 7"/>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11066" y="6380970"/>
            <a:ext cx="5486400" cy="5303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21615" y="6216523"/>
            <a:ext cx="2461249" cy="420444"/>
          </a:xfrm>
          <a:prstGeom prst="rect">
            <a:avLst/>
          </a:prstGeom>
        </p:spPr>
      </p:pic>
    </p:spTree>
    <p:extLst>
      <p:ext uri="{BB962C8B-B14F-4D97-AF65-F5344CB8AC3E}">
        <p14:creationId xmlns:p14="http://schemas.microsoft.com/office/powerpoint/2010/main" val="369607757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9" r:id="rId3"/>
    <p:sldLayoutId id="2147483681" r:id="rId4"/>
    <p:sldLayoutId id="2147483683" r:id="rId5"/>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000"/>
        </a:spcBef>
        <a:buSzPct val="90000"/>
        <a:buFontTx/>
        <a:buBlip>
          <a:blip r:embed="rId10"/>
        </a:buBlip>
        <a:defRPr sz="2800" kern="1200">
          <a:solidFill>
            <a:schemeClr val="bg1"/>
          </a:solidFill>
          <a:latin typeface="+mn-lt"/>
          <a:ea typeface="+mn-ea"/>
          <a:cs typeface="+mn-cs"/>
        </a:defRPr>
      </a:lvl1pPr>
      <a:lvl2pPr marL="731520" indent="-274320" algn="l" defTabSz="914400" rtl="0" eaLnBrk="1" latinLnBrk="0" hangingPunct="1">
        <a:lnSpc>
          <a:spcPct val="90000"/>
        </a:lnSpc>
        <a:spcBef>
          <a:spcPts val="500"/>
        </a:spcBef>
        <a:buSzPct val="80000"/>
        <a:buFontTx/>
        <a:buBlip>
          <a:blip r:embed="rId11"/>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90000"/>
        <a:buFontTx/>
        <a:buBlip>
          <a:blip r:embed="rId12"/>
        </a:buBlip>
        <a:defRPr sz="2000" kern="1200">
          <a:solidFill>
            <a:schemeClr val="bg1"/>
          </a:solidFill>
          <a:latin typeface="+mn-lt"/>
          <a:ea typeface="+mn-ea"/>
          <a:cs typeface="+mn-cs"/>
        </a:defRPr>
      </a:lvl3pPr>
      <a:lvl4pPr marL="1645920" indent="-274320" algn="l" defTabSz="914400" rtl="0" eaLnBrk="1" latinLnBrk="0" hangingPunct="1">
        <a:lnSpc>
          <a:spcPct val="90000"/>
        </a:lnSpc>
        <a:spcBef>
          <a:spcPts val="500"/>
        </a:spcBef>
        <a:buSzPct val="90000"/>
        <a:buFontTx/>
        <a:buBlip>
          <a:blip r:embed="rId13"/>
        </a:buBlip>
        <a:defRPr sz="1800" kern="1200">
          <a:solidFill>
            <a:schemeClr val="bg1"/>
          </a:solidFill>
          <a:latin typeface="+mn-lt"/>
          <a:ea typeface="+mn-ea"/>
          <a:cs typeface="+mn-cs"/>
        </a:defRPr>
      </a:lvl4pPr>
      <a:lvl5pPr marL="2011680" indent="-18288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1891" y="188685"/>
            <a:ext cx="9893824" cy="1919247"/>
          </a:xfrm>
        </p:spPr>
        <p:txBody>
          <a:bodyPr>
            <a:noAutofit/>
          </a:bodyPr>
          <a:lstStyle/>
          <a:p>
            <a:r>
              <a:rPr lang="en-US" sz="3200" dirty="0"/>
              <a:t>Crisis System Vision</a:t>
            </a:r>
          </a:p>
        </p:txBody>
      </p:sp>
      <p:sp>
        <p:nvSpPr>
          <p:cNvPr id="3" name="Subtitle 2"/>
          <p:cNvSpPr>
            <a:spLocks noGrp="1"/>
          </p:cNvSpPr>
          <p:nvPr>
            <p:ph type="subTitle" idx="1"/>
          </p:nvPr>
        </p:nvSpPr>
        <p:spPr>
          <a:xfrm>
            <a:off x="849821" y="2570374"/>
            <a:ext cx="10208217" cy="1117197"/>
          </a:xfrm>
        </p:spPr>
        <p:txBody>
          <a:bodyPr>
            <a:normAutofit/>
          </a:bodyPr>
          <a:lstStyle/>
          <a:p>
            <a:r>
              <a:rPr lang="en-US" sz="2800" dirty="0"/>
              <a:t>BHASO meeting </a:t>
            </a:r>
          </a:p>
          <a:p>
            <a:r>
              <a:rPr lang="en-US" sz="2800" b="1" dirty="0"/>
              <a:t>August 25, 2022 </a:t>
            </a:r>
          </a:p>
        </p:txBody>
      </p:sp>
    </p:spTree>
    <p:extLst>
      <p:ext uri="{BB962C8B-B14F-4D97-AF65-F5344CB8AC3E}">
        <p14:creationId xmlns:p14="http://schemas.microsoft.com/office/powerpoint/2010/main" val="397944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HCA’s vision for future state Crisis System</a:t>
            </a:r>
          </a:p>
        </p:txBody>
      </p:sp>
      <p:sp>
        <p:nvSpPr>
          <p:cNvPr id="3" name="Content Placeholder 2"/>
          <p:cNvSpPr>
            <a:spLocks noGrp="1"/>
          </p:cNvSpPr>
          <p:nvPr>
            <p:ph idx="1"/>
          </p:nvPr>
        </p:nvSpPr>
        <p:spPr>
          <a:xfrm>
            <a:off x="618978" y="1825625"/>
            <a:ext cx="10888394" cy="4559935"/>
          </a:xfrm>
        </p:spPr>
        <p:txBody>
          <a:bodyPr>
            <a:normAutofit fontScale="25000" lnSpcReduction="20000"/>
          </a:bodyPr>
          <a:lstStyle/>
          <a:p>
            <a:pPr marL="0" marR="0" indent="0">
              <a:spcBef>
                <a:spcPts val="0"/>
              </a:spcBef>
              <a:spcAft>
                <a:spcPts val="0"/>
              </a:spcAft>
              <a:buNone/>
            </a:pPr>
            <a:r>
              <a:rPr lang="en-US" sz="1800" b="1" dirty="0">
                <a:solidFill>
                  <a:srgbClr val="002060"/>
                </a:solidFill>
                <a:effectLst/>
                <a:latin typeface="Calibri" panose="020F0502020204030204" pitchFamily="34" charset="0"/>
              </a:rPr>
              <a:t> </a:t>
            </a:r>
          </a:p>
          <a:p>
            <a:pPr marL="0" marR="0" indent="0">
              <a:spcBef>
                <a:spcPts val="0"/>
              </a:spcBef>
              <a:spcAft>
                <a:spcPts val="0"/>
              </a:spcAft>
              <a:buNone/>
            </a:pPr>
            <a:endParaRPr lang="en-US" sz="3800" dirty="0">
              <a:solidFill>
                <a:srgbClr val="002060"/>
              </a:solidFill>
              <a:effectLst/>
              <a:latin typeface="Calibri" panose="020F0502020204030204" pitchFamily="34" charset="0"/>
            </a:endParaRPr>
          </a:p>
          <a:p>
            <a:pPr marL="0" marR="0" indent="0">
              <a:spcBef>
                <a:spcPts val="0"/>
              </a:spcBef>
              <a:spcAft>
                <a:spcPts val="0"/>
              </a:spcAft>
              <a:buNone/>
            </a:pPr>
            <a:r>
              <a:rPr lang="en-US" sz="8000" dirty="0">
                <a:solidFill>
                  <a:srgbClr val="002060"/>
                </a:solidFill>
                <a:effectLst/>
              </a:rPr>
              <a:t> </a:t>
            </a:r>
            <a:r>
              <a:rPr lang="en-US" sz="8000" u="sng"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LONG TERM VISION</a:t>
            </a:r>
            <a:endPar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 wrong door</a:t>
            </a:r>
          </a:p>
          <a:p>
            <a:pPr marL="0" marR="0" lvl="0" indent="0">
              <a:spcBef>
                <a:spcPts val="0"/>
              </a:spcBef>
              <a:spcAft>
                <a:spcPts val="0"/>
              </a:spcAft>
              <a:buNone/>
            </a:pPr>
            <a:endPar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24/7 Clinician/Peer response for both adults and youth to crisis situations (prior to DCR when possible) in each county of the state. MCR Teams would be distinct from DCR teams/response.</a:t>
            </a:r>
          </a:p>
          <a:p>
            <a:pPr marL="0" marR="0" lvl="0" indent="0">
              <a:spcBef>
                <a:spcPts val="0"/>
              </a:spcBef>
              <a:spcAft>
                <a:spcPts val="0"/>
              </a:spcAft>
              <a:buNone/>
            </a:pPr>
            <a:endPar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 fuller continuum of crisis diversion options, including 23-hour facilities and more Crisis Stabilization Units, which allow clients to receive the right services, at the right time, in the least restrictive setting possible, with the least amount of law enforcement involvement necessary and diversion from emergency department use when possible. </a:t>
            </a:r>
          </a:p>
          <a:p>
            <a:pPr marL="0" marR="0" lvl="0" indent="0">
              <a:spcBef>
                <a:spcPts val="0"/>
              </a:spcBef>
              <a:spcAft>
                <a:spcPts val="0"/>
              </a:spcAft>
              <a:buNone/>
            </a:pPr>
            <a:endPar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More availability of in-home stabilization services </a:t>
            </a:r>
          </a:p>
          <a:p>
            <a:pPr marL="0" marR="0" indent="0">
              <a:spcBef>
                <a:spcPts val="0"/>
              </a:spcBef>
              <a:spcAft>
                <a:spcPts val="0"/>
              </a:spcAft>
              <a:buNone/>
            </a:pPr>
            <a:r>
              <a:rPr lang="en-US" sz="8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endParaRPr lang="en-US" sz="8000" dirty="0">
              <a:solidFill>
                <a:srgbClr val="002060"/>
              </a:solidFill>
              <a:effectLst/>
            </a:endParaRPr>
          </a:p>
          <a:p>
            <a:pPr marL="0" indent="0">
              <a:buNone/>
            </a:pPr>
            <a:endParaRPr lang="en-US" sz="8000" dirty="0">
              <a:solidFill>
                <a:schemeClr val="tx1"/>
              </a:solidFill>
            </a:endParaRPr>
          </a:p>
          <a:p>
            <a:pPr marL="0" indent="0">
              <a:buNone/>
            </a:pPr>
            <a:r>
              <a:rPr lang="en-US" sz="5600" dirty="0"/>
              <a:t>	</a:t>
            </a:r>
          </a:p>
          <a:p>
            <a:pPr marL="0" indent="0">
              <a:buNone/>
            </a:pPr>
            <a:endParaRPr lang="en-US" sz="5600" dirty="0"/>
          </a:p>
          <a:p>
            <a:pPr marL="0" indent="0">
              <a:buNone/>
            </a:pPr>
            <a:r>
              <a:rPr lang="en-US" sz="56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534D971-8EF6-4D34-A180-0E83DF003058}" type="slidenum">
              <a:rPr lang="en-US" smtClean="0"/>
              <a:pPr/>
              <a:t>2</a:t>
            </a:fld>
            <a:endParaRPr lang="en-US" dirty="0"/>
          </a:p>
        </p:txBody>
      </p:sp>
    </p:spTree>
    <p:extLst>
      <p:ext uri="{BB962C8B-B14F-4D97-AF65-F5344CB8AC3E}">
        <p14:creationId xmlns:p14="http://schemas.microsoft.com/office/powerpoint/2010/main" val="367592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Crisis Response (MCR) Staffing</a:t>
            </a:r>
          </a:p>
        </p:txBody>
      </p:sp>
      <p:sp>
        <p:nvSpPr>
          <p:cNvPr id="3" name="Content Placeholder 2"/>
          <p:cNvSpPr>
            <a:spLocks noGrp="1"/>
          </p:cNvSpPr>
          <p:nvPr>
            <p:ph idx="1"/>
          </p:nvPr>
        </p:nvSpPr>
        <p:spPr>
          <a:xfrm>
            <a:off x="651803" y="1814041"/>
            <a:ext cx="10888394" cy="4559935"/>
          </a:xfrm>
        </p:spPr>
        <p:txBody>
          <a:bodyPr>
            <a:normAutofit fontScale="25000" lnSpcReduction="20000"/>
          </a:bodyPr>
          <a:lstStyle/>
          <a:p>
            <a:pPr marL="0" marR="0" indent="0">
              <a:spcBef>
                <a:spcPts val="0"/>
              </a:spcBef>
              <a:spcAft>
                <a:spcPts val="0"/>
              </a:spcAft>
              <a:buNone/>
            </a:pPr>
            <a:r>
              <a:rPr lang="en-US" sz="4200" b="1" dirty="0">
                <a:solidFill>
                  <a:srgbClr val="002060"/>
                </a:solidFill>
                <a:effectLst/>
                <a:latin typeface="Calibri" panose="020F0502020204030204" pitchFamily="34" charset="0"/>
              </a:rPr>
              <a:t> </a:t>
            </a:r>
            <a:endParaRPr lang="en-US" sz="7200" u="sng" dirty="0">
              <a:solidFill>
                <a:srgbClr val="002060"/>
              </a:solidFill>
              <a:effectLst/>
              <a:latin typeface="Calibri" panose="020F0502020204030204" pitchFamily="34" charset="0"/>
            </a:endParaRPr>
          </a:p>
          <a:p>
            <a:pPr marL="0" indent="0">
              <a:spcBef>
                <a:spcPts val="0"/>
              </a:spcBef>
              <a:buNone/>
            </a:pPr>
            <a:r>
              <a:rPr lang="en-US" sz="7200" u="sng" dirty="0">
                <a:latin typeface="Arial" panose="020B0604020202020204" pitchFamily="34" charset="0"/>
                <a:ea typeface="Times New Roman" panose="02020603050405020304" pitchFamily="18" charset="0"/>
                <a:cs typeface="Times New Roman" panose="02020603050405020304" pitchFamily="18" charset="0"/>
              </a:rPr>
              <a:t>BHASO question: </a:t>
            </a:r>
            <a:r>
              <a:rPr lang="en-US" sz="7200" u="sng" dirty="0">
                <a:effectLst/>
                <a:latin typeface="Arial" panose="020B0604020202020204" pitchFamily="34" charset="0"/>
                <a:ea typeface="Times New Roman" panose="02020603050405020304" pitchFamily="18" charset="0"/>
                <a:cs typeface="Times New Roman" panose="02020603050405020304" pitchFamily="18" charset="0"/>
              </a:rPr>
              <a:t>What type of staff (credentials) and how many staff does HCA envision providing mobile crisis outreach services?  For example, does HCA envision all mobile crisis outreach services being delivered by a team of 2 (many regions only dispatch 2 staff when there are safety concerns).</a:t>
            </a:r>
            <a:r>
              <a:rPr lang="en-US" sz="7200" u="sng"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indent="0">
              <a:spcBef>
                <a:spcPts val="0"/>
              </a:spcBef>
              <a:buNone/>
            </a:pPr>
            <a:endParaRPr lang="en-US" sz="7200"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0"/>
              </a:spcBef>
              <a:buNone/>
            </a:pPr>
            <a:endParaRPr lang="en-US" sz="7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7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HCA would like there to be the availability of at least a 2-person MCR response that could be used as a less restrictive response to ERs, law enforcement, prior to DCR. (Unless the Crisis line judgement suggests DCR response needed). </a:t>
            </a:r>
          </a:p>
          <a:p>
            <a:pPr>
              <a:spcBef>
                <a:spcPts val="0"/>
              </a:spcBef>
              <a:buFont typeface="Arial" panose="020B0604020202020204" pitchFamily="34" charset="0"/>
              <a:buChar char="•"/>
            </a:pPr>
            <a:endParaRPr lang="en-US" sz="72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7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Vision of model is 1 MHP/MHCP and 1 peer responding together.</a:t>
            </a:r>
          </a:p>
          <a:p>
            <a:pPr>
              <a:spcBef>
                <a:spcPts val="0"/>
              </a:spcBef>
              <a:buFont typeface="Arial" panose="020B0604020202020204" pitchFamily="34" charset="0"/>
              <a:buChar char="•"/>
            </a:pPr>
            <a:endParaRPr lang="en-US" sz="7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7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Peers may respond with a MHCP instead of a MHP with DOH WAC 246-341-0302 exemption process completed.  MHP must be available 24/7 for consultation to the MHCP/peer team.</a:t>
            </a:r>
            <a:endParaRPr lang="en-US" sz="7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endParaRPr lang="en-US" sz="72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7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As done today, 2 staff can be the case with DCR response when there are safety concerns. </a:t>
            </a:r>
          </a:p>
          <a:p>
            <a:pPr marL="0" indent="0">
              <a:spcBef>
                <a:spcPts val="0"/>
              </a:spcBef>
              <a:buNone/>
            </a:pPr>
            <a:endParaRPr lang="en-US" sz="72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7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Fiscal modeling was based on an 11-person team however, the</a:t>
            </a:r>
            <a:r>
              <a:rPr lang="en-US" sz="7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goal for each MCR team is to have the capacity to provide services in the community 24 hours a day, 365 days a year with the 2-person peer/MHP or peer/MHCP team and contract language is being adjusted to allow staffing flexibility in how the region accomplishes this.  </a:t>
            </a:r>
          </a:p>
          <a:p>
            <a:pPr marR="0">
              <a:spcBef>
                <a:spcPts val="0"/>
              </a:spcBef>
              <a:spcAft>
                <a:spcPts val="0"/>
              </a:spcAft>
              <a:buFont typeface="Arial" panose="020B0604020202020204" pitchFamily="34" charset="0"/>
              <a:buChar char="•"/>
            </a:pPr>
            <a:endParaRPr lang="en-US" sz="8000" b="1" dirty="0">
              <a:solidFill>
                <a:schemeClr val="tx1"/>
              </a:solidFill>
              <a:effectLst/>
            </a:endParaRPr>
          </a:p>
          <a:p>
            <a:pPr marL="0" indent="0">
              <a:buNone/>
            </a:pPr>
            <a:endParaRPr lang="en-US" sz="5600" dirty="0">
              <a:solidFill>
                <a:schemeClr val="tx1"/>
              </a:solidFill>
            </a:endParaRPr>
          </a:p>
          <a:p>
            <a:pPr marL="0" indent="0">
              <a:buNone/>
            </a:pPr>
            <a:r>
              <a:rPr lang="en-US" sz="5600" dirty="0"/>
              <a:t>	</a:t>
            </a:r>
          </a:p>
          <a:p>
            <a:pPr marL="0" indent="0">
              <a:buNone/>
            </a:pPr>
            <a:endParaRPr lang="en-US" sz="5600" dirty="0"/>
          </a:p>
          <a:p>
            <a:pPr marL="0" indent="0">
              <a:buNone/>
            </a:pPr>
            <a:r>
              <a:rPr lang="en-US" sz="56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534D971-8EF6-4D34-A180-0E83DF003058}" type="slidenum">
              <a:rPr lang="en-US" smtClean="0"/>
              <a:pPr/>
              <a:t>3</a:t>
            </a:fld>
            <a:endParaRPr lang="en-US" dirty="0"/>
          </a:p>
        </p:txBody>
      </p:sp>
    </p:spTree>
    <p:extLst>
      <p:ext uri="{BB962C8B-B14F-4D97-AF65-F5344CB8AC3E}">
        <p14:creationId xmlns:p14="http://schemas.microsoft.com/office/powerpoint/2010/main" val="370561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team expansion</a:t>
            </a:r>
          </a:p>
        </p:txBody>
      </p:sp>
      <p:sp>
        <p:nvSpPr>
          <p:cNvPr id="3" name="Content Placeholder 2"/>
          <p:cNvSpPr>
            <a:spLocks noGrp="1"/>
          </p:cNvSpPr>
          <p:nvPr>
            <p:ph idx="1"/>
          </p:nvPr>
        </p:nvSpPr>
        <p:spPr>
          <a:xfrm>
            <a:off x="618978" y="1825625"/>
            <a:ext cx="10888394" cy="4559935"/>
          </a:xfrm>
        </p:spPr>
        <p:txBody>
          <a:bodyPr>
            <a:normAutofit fontScale="85000" lnSpcReduction="20000"/>
          </a:bodyPr>
          <a:lstStyle/>
          <a:p>
            <a:pPr marL="0" marR="0" indent="0">
              <a:spcBef>
                <a:spcPts val="0"/>
              </a:spcBef>
              <a:spcAft>
                <a:spcPts val="0"/>
              </a:spcAft>
              <a:buNone/>
            </a:pPr>
            <a:r>
              <a:rPr lang="en-US" sz="1800" b="1" dirty="0">
                <a:solidFill>
                  <a:srgbClr val="002060"/>
                </a:solidFill>
                <a:effectLst/>
                <a:latin typeface="Calibri" panose="020F0502020204030204" pitchFamily="34" charset="0"/>
              </a:rPr>
              <a:t> </a:t>
            </a:r>
            <a:endParaRPr lang="en-US" sz="2600" dirty="0">
              <a:solidFill>
                <a:srgbClr val="002060"/>
              </a:solidFill>
              <a:effectLst/>
              <a:latin typeface="Calibri" panose="020F0502020204030204" pitchFamily="34" charset="0"/>
            </a:endParaRPr>
          </a:p>
          <a:p>
            <a:pPr marL="0" indent="0">
              <a:spcBef>
                <a:spcPts val="0"/>
              </a:spcBef>
              <a:buNone/>
            </a:pPr>
            <a:r>
              <a:rPr lang="en-US" sz="2600" u="sng" dirty="0">
                <a:effectLst/>
                <a:latin typeface="Arial" panose="020B0604020202020204" pitchFamily="34" charset="0"/>
                <a:ea typeface="Times New Roman" panose="02020603050405020304" pitchFamily="18" charset="0"/>
                <a:cs typeface="Times New Roman" panose="02020603050405020304" pitchFamily="18" charset="0"/>
              </a:rPr>
              <a:t>BHASO question: Does HCA envision youth specific crisis teams be available in all counties?  Right now, funding has only been provided for 1 youth team per region, which doesn’t allow for this service to be available in all parts of an RSA. </a:t>
            </a:r>
          </a:p>
          <a:p>
            <a:pPr marL="0" indent="0">
              <a:spcBef>
                <a:spcPts val="0"/>
              </a:spcBef>
              <a:buNone/>
            </a:pPr>
            <a:endParaRPr lang="en-US" sz="2600"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sz="2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Yes. We would like continue building teams to have them available across the state. </a:t>
            </a:r>
          </a:p>
          <a:p>
            <a:pPr marL="0" marR="0" indent="0">
              <a:spcBef>
                <a:spcPts val="0"/>
              </a:spcBef>
              <a:spcAft>
                <a:spcPts val="0"/>
              </a:spcAft>
              <a:buNone/>
            </a:pPr>
            <a:endParaRPr lang="en-US" sz="2600" dirty="0">
              <a:solidFill>
                <a:srgbClr val="002060"/>
              </a:solidFill>
              <a:effectLst/>
            </a:endParaRPr>
          </a:p>
          <a:p>
            <a:pPr marL="0" indent="0">
              <a:buNone/>
            </a:pPr>
            <a:endParaRPr lang="en-US" sz="5600" dirty="0">
              <a:solidFill>
                <a:schemeClr val="tx1"/>
              </a:solidFill>
            </a:endParaRPr>
          </a:p>
          <a:p>
            <a:pPr marL="0" indent="0">
              <a:buNone/>
            </a:pPr>
            <a:r>
              <a:rPr lang="en-US" sz="5600" dirty="0"/>
              <a:t>	</a:t>
            </a:r>
          </a:p>
          <a:p>
            <a:pPr marL="0" indent="0">
              <a:buNone/>
            </a:pPr>
            <a:endParaRPr lang="en-US" sz="5600" dirty="0"/>
          </a:p>
          <a:p>
            <a:pPr marL="0" indent="0">
              <a:buNone/>
            </a:pPr>
            <a:r>
              <a:rPr lang="en-US" sz="56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534D971-8EF6-4D34-A180-0E83DF003058}" type="slidenum">
              <a:rPr lang="en-US" smtClean="0"/>
              <a:pPr/>
              <a:t>4</a:t>
            </a:fld>
            <a:endParaRPr lang="en-US" dirty="0"/>
          </a:p>
        </p:txBody>
      </p:sp>
    </p:spTree>
    <p:extLst>
      <p:ext uri="{BB962C8B-B14F-4D97-AF65-F5344CB8AC3E}">
        <p14:creationId xmlns:p14="http://schemas.microsoft.com/office/powerpoint/2010/main" val="2419747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Crisis Response times</a:t>
            </a:r>
          </a:p>
        </p:txBody>
      </p:sp>
      <p:sp>
        <p:nvSpPr>
          <p:cNvPr id="3" name="Content Placeholder 2"/>
          <p:cNvSpPr>
            <a:spLocks noGrp="1"/>
          </p:cNvSpPr>
          <p:nvPr>
            <p:ph idx="1"/>
          </p:nvPr>
        </p:nvSpPr>
        <p:spPr>
          <a:xfrm>
            <a:off x="618978" y="1825625"/>
            <a:ext cx="10888394" cy="4559935"/>
          </a:xfrm>
        </p:spPr>
        <p:txBody>
          <a:bodyPr>
            <a:normAutofit fontScale="55000" lnSpcReduction="20000"/>
          </a:bodyPr>
          <a:lstStyle/>
          <a:p>
            <a:pPr marL="0" marR="0" indent="0">
              <a:spcBef>
                <a:spcPts val="0"/>
              </a:spcBef>
              <a:spcAft>
                <a:spcPts val="0"/>
              </a:spcAft>
              <a:buNone/>
            </a:pPr>
            <a:r>
              <a:rPr lang="en-US" sz="1800" b="1" dirty="0">
                <a:solidFill>
                  <a:srgbClr val="002060"/>
                </a:solidFill>
                <a:effectLst/>
                <a:latin typeface="Calibri" panose="020F0502020204030204" pitchFamily="34" charset="0"/>
              </a:rPr>
              <a:t> </a:t>
            </a:r>
            <a:endParaRPr lang="en-US" sz="3800" dirty="0">
              <a:solidFill>
                <a:srgbClr val="002060"/>
              </a:solidFill>
              <a:effectLst/>
              <a:latin typeface="Calibri" panose="020F0502020204030204" pitchFamily="34" charset="0"/>
            </a:endParaRPr>
          </a:p>
          <a:p>
            <a:pPr marL="0" marR="0" indent="0">
              <a:spcBef>
                <a:spcPts val="0"/>
              </a:spcBef>
              <a:spcAft>
                <a:spcPts val="0"/>
              </a:spcAft>
              <a:buNone/>
            </a:pPr>
            <a:r>
              <a:rPr lang="en-US" sz="3100" u="sng" dirty="0">
                <a:effectLst/>
                <a:latin typeface="Arial" panose="020B0604020202020204" pitchFamily="34" charset="0"/>
                <a:ea typeface="Times New Roman" panose="02020603050405020304" pitchFamily="18" charset="0"/>
                <a:cs typeface="Times New Roman" panose="02020603050405020304" pitchFamily="18" charset="0"/>
              </a:rPr>
              <a:t>BHASO question: What type of response time does HCA envision mobile crisis outreach to be available?  Right now, the standard is 2-hours for emergent and 24-hours for urgent.</a:t>
            </a:r>
          </a:p>
          <a:p>
            <a:pPr marL="0" marR="0" indent="0">
              <a:spcBef>
                <a:spcPts val="0"/>
              </a:spcBef>
              <a:spcAft>
                <a:spcPts val="0"/>
              </a:spcAft>
              <a:buNone/>
            </a:pPr>
            <a:endParaRPr lang="en-US" sz="3100" dirty="0">
              <a:latin typeface="Arial" panose="020B0604020202020204" pitchFamily="34" charset="0"/>
              <a:ea typeface="Times New Roman" panose="02020603050405020304" pitchFamily="18" charset="0"/>
              <a:cs typeface="Times New Roman" panose="02020603050405020304" pitchFamily="18" charset="0"/>
            </a:endParaRPr>
          </a:p>
          <a:p>
            <a:pPr marR="0">
              <a:spcBef>
                <a:spcPts val="0"/>
              </a:spcBef>
              <a:spcAft>
                <a:spcPts val="0"/>
              </a:spcAft>
              <a:buFont typeface="Arial" panose="020B0604020202020204" pitchFamily="34" charset="0"/>
              <a:buChar char="•"/>
            </a:pPr>
            <a:r>
              <a:rPr lang="en-US" sz="3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this time, this hasn’t been fully considered. SAMHSA model suggests 1 hour response and we would like to work toward phasing into this timeframe. The vision needs to be further discussed, including the possibility of co-responders (Fire/EMT) providing response times even sooner than 1 hour in certain situations.</a:t>
            </a:r>
          </a:p>
          <a:p>
            <a:pPr marL="0" marR="0" indent="0">
              <a:spcBef>
                <a:spcPts val="0"/>
              </a:spcBef>
              <a:spcAft>
                <a:spcPts val="0"/>
              </a:spcAft>
              <a:buNone/>
            </a:pPr>
            <a:r>
              <a:rPr lang="en-US" sz="3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endParaRPr lang="en-US" sz="3100" dirty="0">
              <a:solidFill>
                <a:srgbClr val="002060"/>
              </a:solidFill>
              <a:effectLst/>
            </a:endParaRPr>
          </a:p>
          <a:p>
            <a:pPr marL="0" marR="0" indent="0">
              <a:spcBef>
                <a:spcPts val="0"/>
              </a:spcBef>
              <a:spcAft>
                <a:spcPts val="0"/>
              </a:spcAft>
              <a:buNone/>
            </a:pPr>
            <a:r>
              <a:rPr lang="en-US" sz="3100" u="sng" dirty="0">
                <a:effectLst/>
                <a:latin typeface="Arial" panose="020B0604020202020204" pitchFamily="34" charset="0"/>
                <a:ea typeface="Times New Roman" panose="02020603050405020304" pitchFamily="18" charset="0"/>
                <a:cs typeface="Times New Roman" panose="02020603050405020304" pitchFamily="18" charset="0"/>
              </a:rPr>
              <a:t>BHASO question: What other service delivery and timeline changes is HCA considering related to the crisis continuum? </a:t>
            </a:r>
          </a:p>
          <a:p>
            <a:pPr marL="0" marR="0" indent="0">
              <a:spcBef>
                <a:spcPts val="0"/>
              </a:spcBef>
              <a:spcAft>
                <a:spcPts val="0"/>
              </a:spcAft>
              <a:buNone/>
            </a:pPr>
            <a:endParaRPr lang="en-US" sz="3100" dirty="0">
              <a:latin typeface="Arial" panose="020B0604020202020204" pitchFamily="34" charset="0"/>
              <a:ea typeface="Times New Roman" panose="02020603050405020304" pitchFamily="18" charset="0"/>
              <a:cs typeface="Times New Roman" panose="02020603050405020304" pitchFamily="18" charset="0"/>
            </a:endParaRPr>
          </a:p>
          <a:p>
            <a:pPr marR="0">
              <a:spcBef>
                <a:spcPts val="0"/>
              </a:spcBef>
              <a:spcAft>
                <a:spcPts val="0"/>
              </a:spcAft>
              <a:buFont typeface="Arial" panose="020B0604020202020204" pitchFamily="34" charset="0"/>
              <a:buChar char="•"/>
            </a:pPr>
            <a:r>
              <a:rPr lang="en-US" sz="3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None currently, other than expansion of stabilization services from 2 weeks to 8 weeks. </a:t>
            </a:r>
          </a:p>
          <a:p>
            <a:pPr marL="0" marR="0" indent="0">
              <a:spcBef>
                <a:spcPts val="0"/>
              </a:spcBef>
              <a:spcAft>
                <a:spcPts val="0"/>
              </a:spcAft>
              <a:buNone/>
            </a:pPr>
            <a:r>
              <a:rPr lang="en-US" sz="3100" dirty="0">
                <a:effectLst/>
                <a:latin typeface="Arial" panose="020B0604020202020204" pitchFamily="34" charset="0"/>
                <a:ea typeface="Times New Roman" panose="02020603050405020304" pitchFamily="18" charset="0"/>
                <a:cs typeface="Times New Roman" panose="02020603050405020304" pitchFamily="18" charset="0"/>
              </a:rPr>
              <a:t> </a:t>
            </a:r>
          </a:p>
          <a:p>
            <a:pPr marL="0" indent="0">
              <a:buNone/>
            </a:pPr>
            <a:endParaRPr lang="en-US" sz="3100" dirty="0">
              <a:solidFill>
                <a:schemeClr val="tx1"/>
              </a:solidFill>
            </a:endParaRPr>
          </a:p>
          <a:p>
            <a:pPr marL="0" indent="0">
              <a:buNone/>
            </a:pPr>
            <a:r>
              <a:rPr lang="en-US" sz="5600" dirty="0"/>
              <a:t>	</a:t>
            </a:r>
          </a:p>
          <a:p>
            <a:pPr marL="0" indent="0">
              <a:buNone/>
            </a:pPr>
            <a:endParaRPr lang="en-US" sz="5600" dirty="0"/>
          </a:p>
          <a:p>
            <a:pPr marL="0" indent="0">
              <a:buNone/>
            </a:pPr>
            <a:r>
              <a:rPr lang="en-US" sz="56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534D971-8EF6-4D34-A180-0E83DF003058}" type="slidenum">
              <a:rPr lang="en-US" smtClean="0"/>
              <a:pPr/>
              <a:t>5</a:t>
            </a:fld>
            <a:endParaRPr lang="en-US" dirty="0"/>
          </a:p>
        </p:txBody>
      </p:sp>
    </p:spTree>
    <p:extLst>
      <p:ext uri="{BB962C8B-B14F-4D97-AF65-F5344CB8AC3E}">
        <p14:creationId xmlns:p14="http://schemas.microsoft.com/office/powerpoint/2010/main" val="4083023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MCR Geographical factors (rural/frontier)</a:t>
            </a:r>
          </a:p>
        </p:txBody>
      </p:sp>
      <p:sp>
        <p:nvSpPr>
          <p:cNvPr id="3" name="Content Placeholder 2"/>
          <p:cNvSpPr>
            <a:spLocks noGrp="1"/>
          </p:cNvSpPr>
          <p:nvPr>
            <p:ph idx="1"/>
          </p:nvPr>
        </p:nvSpPr>
        <p:spPr>
          <a:xfrm>
            <a:off x="618978" y="1825625"/>
            <a:ext cx="10888394" cy="4559935"/>
          </a:xfrm>
        </p:spPr>
        <p:txBody>
          <a:bodyPr>
            <a:normAutofit fontScale="77500" lnSpcReduction="20000"/>
          </a:bodyPr>
          <a:lstStyle/>
          <a:p>
            <a:pPr marL="0" marR="0" indent="0">
              <a:spcBef>
                <a:spcPts val="0"/>
              </a:spcBef>
              <a:spcAft>
                <a:spcPts val="0"/>
              </a:spcAft>
              <a:buNone/>
            </a:pPr>
            <a:r>
              <a:rPr lang="en-US" sz="1800" b="1" dirty="0">
                <a:solidFill>
                  <a:srgbClr val="002060"/>
                </a:solidFill>
                <a:effectLst/>
                <a:latin typeface="Calibri" panose="020F0502020204030204" pitchFamily="34" charset="0"/>
              </a:rPr>
              <a:t> </a:t>
            </a:r>
            <a:endParaRPr lang="en-US" sz="3800" dirty="0">
              <a:solidFill>
                <a:srgbClr val="002060"/>
              </a:solidFill>
              <a:effectLst/>
              <a:latin typeface="Calibri" panose="020F0502020204030204" pitchFamily="34" charset="0"/>
            </a:endParaRPr>
          </a:p>
          <a:p>
            <a:pPr marL="0" indent="0">
              <a:spcBef>
                <a:spcPts val="0"/>
              </a:spcBef>
              <a:buNone/>
            </a:pPr>
            <a:r>
              <a:rPr lang="en-US" u="sng" dirty="0">
                <a:latin typeface="Arial" panose="020B0604020202020204" pitchFamily="34" charset="0"/>
                <a:ea typeface="Times New Roman" panose="02020603050405020304" pitchFamily="18" charset="0"/>
                <a:cs typeface="Times New Roman" panose="02020603050405020304" pitchFamily="18" charset="0"/>
              </a:rPr>
              <a:t>BHASO question: H</a:t>
            </a:r>
            <a:r>
              <a:rPr lang="en-US" u="sng" dirty="0">
                <a:effectLst/>
                <a:latin typeface="Arial" panose="020B0604020202020204" pitchFamily="34" charset="0"/>
                <a:ea typeface="Times New Roman" panose="02020603050405020304" pitchFamily="18" charset="0"/>
                <a:cs typeface="Times New Roman" panose="02020603050405020304" pitchFamily="18" charset="0"/>
              </a:rPr>
              <a:t>ow is HCA incorporating geographical factors (rural/frontier) into its design for the timeline for service delivery? </a:t>
            </a:r>
          </a:p>
          <a:p>
            <a:pPr marL="0" indent="0">
              <a:spcBef>
                <a:spcPts val="0"/>
              </a:spcBef>
              <a:buNone/>
            </a:pPr>
            <a:endParaRPr lang="en-US"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a:p>
            <a:pPr>
              <a:spcBef>
                <a:spcPts val="0"/>
              </a:spcBef>
              <a:buFont typeface="Arial" panose="020B0604020202020204" pitchFamily="34" charset="0"/>
              <a:buChar char="•"/>
            </a:pPr>
            <a:r>
              <a:rPr lang="en-US"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This is an area that HCA hopes to work with the BHASOs to develop in consultation with that allows us to be flexible with staffing while providing a standardized type of response, timeliness of response, and appropriately credentialed staff that is in line with SAMHSA best practices. </a:t>
            </a:r>
          </a:p>
          <a:p>
            <a:pPr marL="0" marR="0" indent="0">
              <a:spcBef>
                <a:spcPts val="0"/>
              </a:spcBef>
              <a:spcAft>
                <a:spcPts val="0"/>
              </a:spcAft>
              <a:buNone/>
            </a:pPr>
            <a:endParaRPr lang="en-US" dirty="0">
              <a:solidFill>
                <a:schemeClr val="tx1"/>
              </a:solidFill>
              <a:effectLst/>
            </a:endParaRPr>
          </a:p>
          <a:p>
            <a:pPr marL="0" indent="0">
              <a:buNone/>
            </a:pPr>
            <a:endParaRPr lang="en-US" sz="5600" dirty="0">
              <a:solidFill>
                <a:schemeClr val="tx1"/>
              </a:solidFill>
            </a:endParaRPr>
          </a:p>
          <a:p>
            <a:pPr marL="0" indent="0">
              <a:buNone/>
            </a:pPr>
            <a:r>
              <a:rPr lang="en-US" sz="5600" dirty="0"/>
              <a:t>	</a:t>
            </a:r>
          </a:p>
          <a:p>
            <a:pPr marL="0" indent="0">
              <a:buNone/>
            </a:pPr>
            <a:endParaRPr lang="en-US" sz="5600" dirty="0"/>
          </a:p>
          <a:p>
            <a:pPr marL="0" indent="0">
              <a:buNone/>
            </a:pPr>
            <a:r>
              <a:rPr lang="en-US" sz="56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534D971-8EF6-4D34-A180-0E83DF003058}" type="slidenum">
              <a:rPr lang="en-US" smtClean="0"/>
              <a:pPr/>
              <a:t>6</a:t>
            </a:fld>
            <a:endParaRPr lang="en-US" dirty="0"/>
          </a:p>
        </p:txBody>
      </p:sp>
    </p:spTree>
    <p:extLst>
      <p:ext uri="{BB962C8B-B14F-4D97-AF65-F5344CB8AC3E}">
        <p14:creationId xmlns:p14="http://schemas.microsoft.com/office/powerpoint/2010/main" val="354193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a:t>
            </a:r>
          </a:p>
        </p:txBody>
      </p:sp>
      <p:sp>
        <p:nvSpPr>
          <p:cNvPr id="3" name="Content Placeholder 2"/>
          <p:cNvSpPr>
            <a:spLocks noGrp="1"/>
          </p:cNvSpPr>
          <p:nvPr>
            <p:ph idx="1"/>
          </p:nvPr>
        </p:nvSpPr>
        <p:spPr>
          <a:xfrm>
            <a:off x="618978" y="1825625"/>
            <a:ext cx="10888394" cy="4559935"/>
          </a:xfrm>
        </p:spPr>
        <p:txBody>
          <a:bodyPr>
            <a:normAutofit fontScale="40000" lnSpcReduction="20000"/>
          </a:bodyPr>
          <a:lstStyle/>
          <a:p>
            <a:pPr marL="0" marR="0" indent="0">
              <a:spcBef>
                <a:spcPts val="0"/>
              </a:spcBef>
              <a:spcAft>
                <a:spcPts val="0"/>
              </a:spcAft>
              <a:buNone/>
            </a:pPr>
            <a:r>
              <a:rPr lang="en-US" sz="1800" b="1" dirty="0">
                <a:solidFill>
                  <a:srgbClr val="002060"/>
                </a:solidFill>
                <a:effectLst/>
                <a:latin typeface="Calibri" panose="020F0502020204030204" pitchFamily="34" charset="0"/>
              </a:rPr>
              <a:t> </a:t>
            </a:r>
            <a:endParaRPr lang="en-US" sz="3800" u="sng" dirty="0">
              <a:solidFill>
                <a:srgbClr val="002060"/>
              </a:solidFill>
              <a:effectLst/>
              <a:latin typeface="Calibri" panose="020F0502020204030204" pitchFamily="34" charset="0"/>
            </a:endParaRPr>
          </a:p>
          <a:p>
            <a:pPr marL="0" marR="0" indent="0">
              <a:spcBef>
                <a:spcPts val="0"/>
              </a:spcBef>
              <a:spcAft>
                <a:spcPts val="0"/>
              </a:spcAft>
              <a:buNone/>
            </a:pPr>
            <a:r>
              <a:rPr lang="en-US" sz="4200" u="sng" dirty="0">
                <a:effectLst/>
                <a:latin typeface="Arial" panose="020B0604020202020204" pitchFamily="34" charset="0"/>
                <a:ea typeface="Times New Roman" panose="02020603050405020304" pitchFamily="18" charset="0"/>
                <a:cs typeface="Times New Roman" panose="02020603050405020304" pitchFamily="18" charset="0"/>
              </a:rPr>
              <a:t>BHASO question: Does HCA envision these changes happening gradually, over time?  If so, which changes are prioritized as being implemented first?</a:t>
            </a:r>
          </a:p>
          <a:p>
            <a:pPr marL="0" marR="0" indent="0">
              <a:spcBef>
                <a:spcPts val="0"/>
              </a:spcBef>
              <a:spcAft>
                <a:spcPts val="0"/>
              </a:spcAft>
              <a:buNone/>
            </a:pPr>
            <a:r>
              <a:rPr lang="en-US" sz="4200" u="sng" dirty="0">
                <a:effectLst/>
                <a:latin typeface="Arial" panose="020B060402020202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buNone/>
            </a:pPr>
            <a:r>
              <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Those items identified in HB 1477 will be the priority implementation areas:</a:t>
            </a:r>
          </a:p>
          <a:p>
            <a:pPr marR="0" lvl="0">
              <a:spcBef>
                <a:spcPts val="0"/>
              </a:spcBef>
              <a:spcAft>
                <a:spcPts val="0"/>
              </a:spcAft>
              <a:buFont typeface="Arial" panose="020B0604020202020204" pitchFamily="34" charset="0"/>
              <a:buChar char="•"/>
            </a:pPr>
            <a:r>
              <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988 and RCL coordination and roles and responsibilities</a:t>
            </a:r>
          </a:p>
          <a:p>
            <a:pPr marL="0" marR="0" lvl="0" indent="0">
              <a:spcBef>
                <a:spcPts val="0"/>
              </a:spcBef>
              <a:spcAft>
                <a:spcPts val="0"/>
              </a:spcAft>
              <a:buNone/>
            </a:pPr>
            <a:endPar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buFont typeface="Arial" panose="020B0604020202020204" pitchFamily="34" charset="0"/>
              <a:buChar char="•"/>
            </a:pPr>
            <a:r>
              <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Next day appointment to individual with BH in their scope</a:t>
            </a:r>
          </a:p>
          <a:p>
            <a:pPr marL="742950" marR="0" lvl="1" indent="-285750">
              <a:spcBef>
                <a:spcPts val="0"/>
              </a:spcBef>
              <a:spcAft>
                <a:spcPts val="0"/>
              </a:spcAft>
              <a:buFont typeface="Courier New" panose="02070309020205020404" pitchFamily="49" charset="0"/>
              <a:buChar char="o"/>
            </a:pPr>
            <a:r>
              <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Could </a:t>
            </a:r>
            <a:r>
              <a:rPr lang="en-US" sz="42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next </a:t>
            </a:r>
            <a:r>
              <a:rPr lang="en-US" sz="4200">
                <a:solidFill>
                  <a:schemeClr val="tx1"/>
                </a:solidFill>
                <a:latin typeface="Arial" panose="020B0604020202020204" pitchFamily="34" charset="0"/>
                <a:ea typeface="Times New Roman" panose="02020603050405020304" pitchFamily="18" charset="0"/>
                <a:cs typeface="Times New Roman" panose="02020603050405020304" pitchFamily="18" charset="0"/>
              </a:rPr>
              <a:t>day appointment</a:t>
            </a:r>
            <a:r>
              <a:rPr lang="en-US" sz="4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requirement be filled by a MCR stabilization appointment the next day, or getting them as a walk-in to a 23-hour facility, </a:t>
            </a:r>
            <a:r>
              <a:rPr lang="en-US" sz="42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etc</a:t>
            </a:r>
            <a:r>
              <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 HCA will be working with the ASOs and MCOs to determine the best course of action for meeting this requirement. </a:t>
            </a:r>
          </a:p>
          <a:p>
            <a:pPr marL="742950" marR="0" lvl="1" indent="-285750">
              <a:spcBef>
                <a:spcPts val="0"/>
              </a:spcBef>
              <a:spcAft>
                <a:spcPts val="0"/>
              </a:spcAft>
              <a:buFont typeface="Courier New" panose="02070309020205020404" pitchFamily="49" charset="0"/>
              <a:buChar char="o"/>
            </a:pPr>
            <a:endPar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4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Additional MCR teams and additional 23-hour facilities. </a:t>
            </a:r>
          </a:p>
          <a:p>
            <a:pPr marL="0" marR="0" indent="0">
              <a:spcBef>
                <a:spcPts val="0"/>
              </a:spcBef>
              <a:spcAft>
                <a:spcPts val="0"/>
              </a:spcAft>
              <a:buNone/>
            </a:pPr>
            <a:r>
              <a:rPr lang="en-US" sz="4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4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endParaRPr lang="en-US" sz="4200" dirty="0">
              <a:solidFill>
                <a:srgbClr val="002060"/>
              </a:solidFill>
              <a:effectLst/>
            </a:endParaRPr>
          </a:p>
          <a:p>
            <a:pPr marL="0" indent="0">
              <a:buNone/>
            </a:pPr>
            <a:endParaRPr lang="en-US" sz="4200" dirty="0">
              <a:solidFill>
                <a:schemeClr val="tx1"/>
              </a:solidFill>
            </a:endParaRPr>
          </a:p>
          <a:p>
            <a:pPr marL="0" indent="0">
              <a:buNone/>
            </a:pPr>
            <a:r>
              <a:rPr lang="en-US" sz="5600" dirty="0"/>
              <a:t>	</a:t>
            </a:r>
          </a:p>
          <a:p>
            <a:pPr marL="0" indent="0">
              <a:buNone/>
            </a:pPr>
            <a:endParaRPr lang="en-US" sz="5600" dirty="0"/>
          </a:p>
          <a:p>
            <a:pPr marL="0" indent="0">
              <a:buNone/>
            </a:pPr>
            <a:r>
              <a:rPr lang="en-US" sz="5600" dirty="0"/>
              <a:t>	</a:t>
            </a:r>
          </a:p>
          <a:p>
            <a:pPr marL="0" indent="0">
              <a:buNone/>
            </a:pPr>
            <a:endParaRPr lang="en-US" dirty="0"/>
          </a:p>
        </p:txBody>
      </p:sp>
      <p:sp>
        <p:nvSpPr>
          <p:cNvPr id="4" name="Slide Number Placeholder 3"/>
          <p:cNvSpPr>
            <a:spLocks noGrp="1"/>
          </p:cNvSpPr>
          <p:nvPr>
            <p:ph type="sldNum" sz="quarter" idx="12"/>
          </p:nvPr>
        </p:nvSpPr>
        <p:spPr/>
        <p:txBody>
          <a:bodyPr/>
          <a:lstStyle/>
          <a:p>
            <a:fld id="{2534D971-8EF6-4D34-A180-0E83DF003058}" type="slidenum">
              <a:rPr lang="en-US" smtClean="0"/>
              <a:pPr/>
              <a:t>7</a:t>
            </a:fld>
            <a:endParaRPr lang="en-US" dirty="0"/>
          </a:p>
        </p:txBody>
      </p:sp>
    </p:spTree>
    <p:extLst>
      <p:ext uri="{BB962C8B-B14F-4D97-AF65-F5344CB8AC3E}">
        <p14:creationId xmlns:p14="http://schemas.microsoft.com/office/powerpoint/2010/main" val="329493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 for BHASOs</a:t>
            </a:r>
          </a:p>
        </p:txBody>
      </p:sp>
      <p:sp>
        <p:nvSpPr>
          <p:cNvPr id="3" name="Content Placeholder 2"/>
          <p:cNvSpPr>
            <a:spLocks noGrp="1"/>
          </p:cNvSpPr>
          <p:nvPr>
            <p:ph idx="1"/>
          </p:nvPr>
        </p:nvSpPr>
        <p:spPr>
          <a:xfrm>
            <a:off x="618978" y="1665019"/>
            <a:ext cx="10888394" cy="5092041"/>
          </a:xfrm>
        </p:spPr>
        <p:txBody>
          <a:bodyPr vert="horz" lIns="91440" tIns="45720" rIns="91440" bIns="45720" rtlCol="0" anchor="t">
            <a:normAutofit fontScale="55000" lnSpcReduction="20000"/>
          </a:bodyPr>
          <a:lstStyle/>
          <a:p>
            <a:pPr marL="0" marR="0" indent="0">
              <a:spcBef>
                <a:spcPts val="0"/>
              </a:spcBef>
              <a:spcAft>
                <a:spcPts val="600"/>
              </a:spcAft>
              <a:buNone/>
            </a:pPr>
            <a:endParaRPr lang="en-US" sz="2000" dirty="0">
              <a:solidFill>
                <a:srgbClr val="002060"/>
              </a:solidFill>
              <a:effectLst/>
              <a:latin typeface="Calibri" panose="020F0502020204030204" pitchFamily="34" charset="0"/>
              <a:cs typeface="Calibri"/>
            </a:endParaRPr>
          </a:p>
          <a:p>
            <a:pPr>
              <a:spcBef>
                <a:spcPts val="0"/>
              </a:spcBef>
              <a:spcAft>
                <a:spcPts val="600"/>
              </a:spcAft>
              <a:buFont typeface="Arial" panose="020B0604020202020204" pitchFamily="34" charset="0"/>
              <a:buChar char="•"/>
            </a:pPr>
            <a:r>
              <a:rPr lang="en-US" sz="3400" u="sng" dirty="0">
                <a:latin typeface="Arial" panose="020B0604020202020204" pitchFamily="34" charset="0"/>
                <a:ea typeface="Times New Roman" panose="02020603050405020304" pitchFamily="18" charset="0"/>
                <a:cs typeface="Arial" panose="020B0604020202020204" pitchFamily="34" charset="0"/>
              </a:rPr>
              <a:t>T</a:t>
            </a:r>
            <a:r>
              <a:rPr lang="en-US" sz="3400" u="sng" dirty="0">
                <a:effectLst/>
                <a:latin typeface="Arial" panose="020B0604020202020204" pitchFamily="34" charset="0"/>
                <a:ea typeface="Times New Roman" panose="02020603050405020304" pitchFamily="18" charset="0"/>
                <a:cs typeface="Arial" panose="020B0604020202020204" pitchFamily="34" charset="0"/>
              </a:rPr>
              <a:t>imelines for getting to long term vision</a:t>
            </a:r>
            <a:r>
              <a:rPr lang="en-US" sz="3400" dirty="0">
                <a:latin typeface="Arial" panose="020B0604020202020204" pitchFamily="34" charset="0"/>
                <a:ea typeface="Times New Roman" panose="02020603050405020304" pitchFamily="18" charset="0"/>
                <a:cs typeface="Arial" panose="020B0604020202020204" pitchFamily="34" charset="0"/>
              </a:rPr>
              <a:t> </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lvl="1">
              <a:spcBef>
                <a:spcPts val="0"/>
              </a:spcBef>
              <a:spcAft>
                <a:spcPts val="600"/>
              </a:spcAft>
              <a:buFont typeface="Arial" panose="020B0604020202020204" pitchFamily="34" charset="0"/>
              <a:buChar char="•"/>
            </a:pPr>
            <a:r>
              <a:rPr lang="en-US" sz="3400" dirty="0">
                <a:effectLst/>
                <a:latin typeface="Arial" panose="020B0604020202020204" pitchFamily="34" charset="0"/>
                <a:ea typeface="Times New Roman" panose="02020603050405020304" pitchFamily="18" charset="0"/>
                <a:cs typeface="Arial" panose="020B0604020202020204" pitchFamily="34" charset="0"/>
              </a:rPr>
              <a:t>Setting up </a:t>
            </a:r>
            <a:r>
              <a:rPr lang="en-US" sz="3400" dirty="0">
                <a:latin typeface="Arial" panose="020B0604020202020204" pitchFamily="34" charset="0"/>
                <a:ea typeface="Times New Roman" panose="02020603050405020304" pitchFamily="18" charset="0"/>
                <a:cs typeface="Arial" panose="020B0604020202020204" pitchFamily="34" charset="0"/>
              </a:rPr>
              <a:t>MCR teams (2-person, non-DCR)</a:t>
            </a:r>
          </a:p>
          <a:p>
            <a:pPr lvl="1">
              <a:spcBef>
                <a:spcPts val="0"/>
              </a:spcBef>
              <a:buFont typeface="Arial" panose="020B0604020202020204" pitchFamily="34" charset="0"/>
              <a:buChar char="•"/>
            </a:pPr>
            <a:r>
              <a:rPr lang="en-US" sz="3400" dirty="0">
                <a:effectLst/>
                <a:latin typeface="Arial" panose="020B0604020202020204" pitchFamily="34" charset="0"/>
                <a:ea typeface="Times New Roman" panose="02020603050405020304" pitchFamily="18" charset="0"/>
                <a:cs typeface="Arial" panose="020B0604020202020204" pitchFamily="34" charset="0"/>
              </a:rPr>
              <a:t>Response times</a:t>
            </a:r>
            <a:r>
              <a:rPr lang="en-US" sz="3400" dirty="0">
                <a:latin typeface="Arial" panose="020B0604020202020204" pitchFamily="34" charset="0"/>
                <a:ea typeface="Times New Roman" panose="02020603050405020304" pitchFamily="18" charset="0"/>
                <a:cs typeface="Arial" panose="020B0604020202020204" pitchFamily="34" charset="0"/>
              </a:rPr>
              <a:t> (getting to a 1-hour response by MCR teams)</a:t>
            </a:r>
          </a:p>
          <a:p>
            <a:pPr marL="457200" lvl="1" indent="0">
              <a:spcBef>
                <a:spcPts val="0"/>
              </a:spcBef>
              <a:buNone/>
            </a:pP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spcBef>
                <a:spcPts val="0"/>
              </a:spcBef>
              <a:spcAft>
                <a:spcPts val="0"/>
              </a:spcAft>
              <a:buNone/>
            </a:pPr>
            <a:r>
              <a:rPr lang="en-US" sz="3400" dirty="0">
                <a:latin typeface="Arial" panose="020B0604020202020204" pitchFamily="34" charset="0"/>
                <a:ea typeface="Times New Roman" panose="02020603050405020304" pitchFamily="18" charset="0"/>
                <a:cs typeface="Arial" panose="020B0604020202020204" pitchFamily="34" charset="0"/>
              </a:rPr>
              <a:t>	</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600"/>
              </a:spcAft>
              <a:buFont typeface="Arial" panose="020B0604020202020204" pitchFamily="34" charset="0"/>
              <a:buChar char="•"/>
            </a:pPr>
            <a:r>
              <a:rPr lang="en-US" sz="3400" u="sng" dirty="0">
                <a:effectLst/>
                <a:latin typeface="Arial" panose="020B0604020202020204" pitchFamily="34" charset="0"/>
                <a:ea typeface="Times New Roman" panose="02020603050405020304" pitchFamily="18" charset="0"/>
                <a:cs typeface="Arial" panose="020B0604020202020204" pitchFamily="34" charset="0"/>
              </a:rPr>
              <a:t>Thoughts around the connection between 988 NSPL/</a:t>
            </a:r>
            <a:r>
              <a:rPr lang="en-US" sz="3400" u="sng" dirty="0">
                <a:latin typeface="Arial" panose="020B0604020202020204" pitchFamily="34" charset="0"/>
                <a:ea typeface="Times New Roman" panose="02020603050405020304" pitchFamily="18" charset="0"/>
                <a:cs typeface="Arial" panose="020B0604020202020204" pitchFamily="34" charset="0"/>
              </a:rPr>
              <a:t>RCL-role</a:t>
            </a:r>
            <a:r>
              <a:rPr lang="en-US" sz="3400" u="sng" dirty="0">
                <a:effectLst/>
                <a:latin typeface="Arial" panose="020B0604020202020204" pitchFamily="34" charset="0"/>
                <a:ea typeface="Times New Roman" panose="02020603050405020304" pitchFamily="18" charset="0"/>
                <a:cs typeface="Arial" panose="020B0604020202020204" pitchFamily="34" charset="0"/>
              </a:rPr>
              <a:t> clarification.</a:t>
            </a:r>
            <a:r>
              <a:rPr lang="en-US" sz="3400" dirty="0">
                <a:latin typeface="Arial" panose="020B0604020202020204" pitchFamily="34" charset="0"/>
                <a:ea typeface="Times New Roman" panose="02020603050405020304" pitchFamily="18" charset="0"/>
                <a:cs typeface="Arial" panose="020B0604020202020204" pitchFamily="34" charset="0"/>
              </a:rPr>
              <a:t> </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lvl="1">
              <a:spcBef>
                <a:spcPts val="0"/>
              </a:spcBef>
              <a:buFont typeface="Arial" panose="020B0604020202020204" pitchFamily="34" charset="0"/>
              <a:buChar char="•"/>
            </a:pPr>
            <a:r>
              <a:rPr lang="en-US" sz="3400" dirty="0">
                <a:latin typeface="Arial" panose="020B0604020202020204" pitchFamily="34" charset="0"/>
                <a:ea typeface="Times New Roman" panose="02020603050405020304" pitchFamily="18" charset="0"/>
                <a:cs typeface="Arial" panose="020B0604020202020204" pitchFamily="34" charset="0"/>
              </a:rPr>
              <a:t>What would the BHASOs like to see as the future role of the RCLs?</a:t>
            </a:r>
          </a:p>
          <a:p>
            <a:pPr lvl="1">
              <a:spcBef>
                <a:spcPts val="0"/>
              </a:spcBef>
              <a:buFont typeface="Arial" panose="020B0604020202020204" pitchFamily="34" charset="0"/>
              <a:buChar char="•"/>
            </a:pPr>
            <a:r>
              <a:rPr lang="en-US" sz="3400" dirty="0">
                <a:effectLst/>
                <a:latin typeface="Arial" panose="020B0604020202020204" pitchFamily="34" charset="0"/>
                <a:ea typeface="Times New Roman" panose="02020603050405020304" pitchFamily="18" charset="0"/>
                <a:cs typeface="Arial" panose="020B0604020202020204" pitchFamily="34" charset="0"/>
              </a:rPr>
              <a:t>What are the BHASO concerns?</a:t>
            </a:r>
          </a:p>
          <a:p>
            <a:pPr lvl="1">
              <a:spcBef>
                <a:spcPts val="0"/>
              </a:spcBef>
              <a:buFont typeface="Arial" panose="020B0604020202020204" pitchFamily="34" charset="0"/>
              <a:buChar char="•"/>
            </a:pPr>
            <a:r>
              <a:rPr lang="en-US" sz="3400" dirty="0">
                <a:latin typeface="Arial" panose="020B0604020202020204" pitchFamily="34" charset="0"/>
                <a:ea typeface="Times New Roman" panose="02020603050405020304" pitchFamily="18" charset="0"/>
                <a:cs typeface="Arial" panose="020B0604020202020204" pitchFamily="34" charset="0"/>
              </a:rPr>
              <a:t>What information or history does HCA need to know or consider?</a:t>
            </a:r>
          </a:p>
          <a:p>
            <a:pPr lvl="1">
              <a:spcBef>
                <a:spcPts val="0"/>
              </a:spcBef>
              <a:buFont typeface="Arial" panose="020B0604020202020204" pitchFamily="34" charset="0"/>
              <a:buChar char="•"/>
            </a:pPr>
            <a:r>
              <a:rPr lang="en-US" sz="3400" dirty="0">
                <a:latin typeface="Arial" panose="020B0604020202020204" pitchFamily="34" charset="0"/>
                <a:ea typeface="Times New Roman" panose="02020603050405020304" pitchFamily="18" charset="0"/>
                <a:cs typeface="Arial" panose="020B0604020202020204" pitchFamily="34" charset="0"/>
              </a:rPr>
              <a:t>What are other states doing? </a:t>
            </a:r>
            <a:r>
              <a:rPr lang="en-US" sz="3400" dirty="0">
                <a:latin typeface="Arial" panose="020B0604020202020204" pitchFamily="34" charset="0"/>
                <a:ea typeface="Calibri" panose="020F0502020204030204" pitchFamily="34" charset="0"/>
                <a:cs typeface="Arial" panose="020B0604020202020204" pitchFamily="34" charset="0"/>
              </a:rPr>
              <a:t>Per Region</a:t>
            </a:r>
            <a:r>
              <a:rPr lang="en-US" sz="3400" dirty="0">
                <a:effectLst/>
                <a:latin typeface="Arial" panose="020B0604020202020204" pitchFamily="34" charset="0"/>
                <a:ea typeface="Calibri" panose="020F0502020204030204" pitchFamily="34" charset="0"/>
                <a:cs typeface="Arial" panose="020B0604020202020204" pitchFamily="34" charset="0"/>
              </a:rPr>
              <a:t> 10 - 988 call last week</a:t>
            </a:r>
            <a:r>
              <a:rPr lang="en-US" sz="3400" dirty="0">
                <a:latin typeface="Arial" panose="020B0604020202020204" pitchFamily="34" charset="0"/>
                <a:ea typeface="Calibri" panose="020F0502020204030204" pitchFamily="34" charset="0"/>
                <a:cs typeface="Arial" panose="020B0604020202020204" pitchFamily="34" charset="0"/>
              </a:rPr>
              <a:t>: </a:t>
            </a:r>
            <a:endParaRPr lang="en-US" sz="34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marL="457200" lvl="1" indent="0">
              <a:spcBef>
                <a:spcPts val="0"/>
              </a:spcBef>
              <a:buNone/>
            </a:pPr>
            <a:r>
              <a:rPr lang="en-US" sz="2900" dirty="0">
                <a:effectLst/>
                <a:latin typeface="Arial" panose="020B0604020202020204" pitchFamily="34" charset="0"/>
                <a:ea typeface="Calibri" panose="020F0502020204030204" pitchFamily="34" charset="0"/>
                <a:cs typeface="Arial" panose="020B0604020202020204" pitchFamily="34" charset="0"/>
              </a:rPr>
              <a:t>Oregon – Counties are keeping their </a:t>
            </a:r>
            <a:r>
              <a:rPr lang="en-US" sz="2900" dirty="0">
                <a:latin typeface="Arial" panose="020B0604020202020204" pitchFamily="34" charset="0"/>
                <a:ea typeface="Calibri" panose="020F0502020204030204" pitchFamily="34" charset="0"/>
                <a:cs typeface="Arial" panose="020B0604020202020204" pitchFamily="34" charset="0"/>
              </a:rPr>
              <a:t>local numbers</a:t>
            </a:r>
            <a:r>
              <a:rPr lang="en-US" sz="2900" dirty="0">
                <a:effectLst/>
                <a:latin typeface="Arial" panose="020B0604020202020204" pitchFamily="34" charset="0"/>
                <a:ea typeface="Calibri" panose="020F0502020204030204" pitchFamily="34" charset="0"/>
                <a:cs typeface="Arial" panose="020B0604020202020204" pitchFamily="34" charset="0"/>
              </a:rPr>
              <a:t>. State is advertising 988 as number to call. They will give it a year to make any changes to see what call volume looks like.</a:t>
            </a:r>
          </a:p>
          <a:p>
            <a:pPr marL="0" marR="0" indent="0">
              <a:spcBef>
                <a:spcPts val="0"/>
              </a:spcBef>
              <a:spcAft>
                <a:spcPts val="0"/>
              </a:spcAft>
              <a:buNone/>
            </a:pPr>
            <a:endParaRPr lang="en-US" sz="290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spcBef>
                <a:spcPts val="0"/>
              </a:spcBef>
              <a:spcAft>
                <a:spcPts val="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Idaho – Keeping local numbers for now. They do see 988 as single-entry point to call as advantageous. They learned from some issues regarding youth services that they value a single point of entry.</a:t>
            </a:r>
          </a:p>
          <a:p>
            <a:pPr marL="0" marR="0" indent="0">
              <a:spcBef>
                <a:spcPts val="0"/>
              </a:spcBef>
              <a:spcAft>
                <a:spcPts val="0"/>
              </a:spcAft>
              <a:buNone/>
            </a:pPr>
            <a:endParaRPr lang="en-US" sz="2900" dirty="0">
              <a:effectLst/>
              <a:latin typeface="Arial" panose="020B0604020202020204" pitchFamily="34" charset="0"/>
              <a:ea typeface="Calibri" panose="020F0502020204030204" pitchFamily="34" charset="0"/>
              <a:cs typeface="Arial" panose="020B0604020202020204" pitchFamily="34" charset="0"/>
            </a:endParaRPr>
          </a:p>
          <a:p>
            <a:pPr marL="457200" marR="0" lvl="1" indent="0">
              <a:spcBef>
                <a:spcPts val="0"/>
              </a:spcBef>
              <a:spcAft>
                <a:spcPts val="0"/>
              </a:spcAft>
              <a:buNone/>
            </a:pPr>
            <a:r>
              <a:rPr lang="en-US" sz="2900" dirty="0">
                <a:effectLst/>
                <a:latin typeface="Arial" panose="020B0604020202020204" pitchFamily="34" charset="0"/>
                <a:ea typeface="Calibri" panose="020F0502020204030204" pitchFamily="34" charset="0"/>
                <a:cs typeface="Arial" panose="020B0604020202020204" pitchFamily="34" charset="0"/>
              </a:rPr>
              <a:t>Alaska – has multiple numbers. No plans to consolidate to 988 as a single access number. They don’t feel pressure to go in this direction.</a:t>
            </a:r>
          </a:p>
          <a:p>
            <a:pPr marL="0" marR="0" indent="0">
              <a:spcBef>
                <a:spcPts val="0"/>
              </a:spcBef>
              <a:spcAft>
                <a:spcPts val="0"/>
              </a:spcAft>
              <a:buNone/>
            </a:pPr>
            <a:endParaRPr lang="en-US" sz="2300" dirty="0">
              <a:effectLst/>
              <a:latin typeface="Arial" panose="020B0604020202020204" pitchFamily="34" charset="0"/>
              <a:ea typeface="Calibri" panose="020F0502020204030204" pitchFamily="34" charset="0"/>
              <a:cs typeface="Arial" panose="020B0604020202020204" pitchFamily="34" charset="0"/>
            </a:endParaRPr>
          </a:p>
          <a:p>
            <a:pPr lvl="1">
              <a:spcBef>
                <a:spcPts val="0"/>
              </a:spcBef>
              <a:buFont typeface="Arial" panose="020B0604020202020204" pitchFamily="34" charset="0"/>
              <a:buChar char="•"/>
            </a:pPr>
            <a:endParaRPr lang="en-US" sz="2300" dirty="0">
              <a:effectLst/>
              <a:latin typeface="Arial" panose="020B0604020202020204" pitchFamily="34" charset="0"/>
              <a:ea typeface="Times New Roman" panose="02020603050405020304" pitchFamily="18" charset="0"/>
              <a:cs typeface="Arial" panose="020B0604020202020204" pitchFamily="34" charset="0"/>
            </a:endParaRPr>
          </a:p>
          <a:p>
            <a:pPr marL="0" marR="0" indent="0">
              <a:spcBef>
                <a:spcPts val="0"/>
              </a:spcBef>
              <a:spcAft>
                <a:spcPts val="0"/>
              </a:spcAft>
              <a:buNone/>
            </a:pPr>
            <a:endParaRPr lang="en-US" sz="2300" dirty="0">
              <a:solidFill>
                <a:srgbClr val="002060"/>
              </a:solidFill>
              <a:effectLst/>
              <a:latin typeface="Arial" panose="020B0604020202020204" pitchFamily="34" charset="0"/>
              <a:cs typeface="Arial" panose="020B0604020202020204" pitchFamily="34" charset="0"/>
            </a:endParaRPr>
          </a:p>
          <a:p>
            <a:pPr>
              <a:buFont typeface="Arial"/>
              <a:buChar char="•"/>
            </a:pPr>
            <a:r>
              <a:rPr lang="en-US" sz="3400" u="sng" dirty="0">
                <a:latin typeface="Arial" panose="020B0604020202020204" pitchFamily="34" charset="0"/>
                <a:ea typeface="+mn-lt"/>
                <a:cs typeface="Arial" panose="020B0604020202020204" pitchFamily="34" charset="0"/>
              </a:rPr>
              <a:t>Barriers to MCR teams providing transport to voluntary and less restrictive options and services?</a:t>
            </a:r>
            <a:endParaRPr lang="en-US" dirty="0"/>
          </a:p>
        </p:txBody>
      </p:sp>
      <p:sp>
        <p:nvSpPr>
          <p:cNvPr id="4" name="Slide Number Placeholder 3"/>
          <p:cNvSpPr>
            <a:spLocks noGrp="1"/>
          </p:cNvSpPr>
          <p:nvPr>
            <p:ph type="sldNum" sz="quarter" idx="12"/>
          </p:nvPr>
        </p:nvSpPr>
        <p:spPr/>
        <p:txBody>
          <a:bodyPr/>
          <a:lstStyle/>
          <a:p>
            <a:fld id="{2534D971-8EF6-4D34-A180-0E83DF003058}" type="slidenum">
              <a:rPr lang="en-US" smtClean="0"/>
              <a:pPr/>
              <a:t>8</a:t>
            </a:fld>
            <a:endParaRPr lang="en-US"/>
          </a:p>
        </p:txBody>
      </p:sp>
    </p:spTree>
    <p:extLst>
      <p:ext uri="{BB962C8B-B14F-4D97-AF65-F5344CB8AC3E}">
        <p14:creationId xmlns:p14="http://schemas.microsoft.com/office/powerpoint/2010/main" val="2654121453"/>
      </p:ext>
    </p:extLst>
  </p:cSld>
  <p:clrMapOvr>
    <a:masterClrMapping/>
  </p:clrMapOvr>
</p:sld>
</file>

<file path=ppt/theme/theme1.xml><?xml version="1.0" encoding="utf-8"?>
<a:theme xmlns:a="http://schemas.openxmlformats.org/drawingml/2006/main" name="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925D9C"/>
      </a:accent4>
      <a:accent5>
        <a:srgbClr val="F2A900"/>
      </a:accent5>
      <a:accent6>
        <a:srgbClr val="FF671F"/>
      </a:accent6>
      <a:hlink>
        <a:srgbClr val="5B7F95"/>
      </a:hlink>
      <a:folHlink>
        <a:srgbClr val="CBA052"/>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CBA052"/>
      </a:accent4>
      <a:accent5>
        <a:srgbClr val="F2A900"/>
      </a:accent5>
      <a:accent6>
        <a:srgbClr val="FF671F"/>
      </a:accent6>
      <a:hlink>
        <a:srgbClr val="5B7F95"/>
      </a:hlink>
      <a:folHlink>
        <a:srgbClr val="925D9C"/>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CA">
      <a:dk1>
        <a:srgbClr val="000000"/>
      </a:dk1>
      <a:lt1>
        <a:sysClr val="window" lastClr="FFFFFF"/>
      </a:lt1>
      <a:dk2>
        <a:srgbClr val="151F6D"/>
      </a:dk2>
      <a:lt2>
        <a:srgbClr val="F8E08E"/>
      </a:lt2>
      <a:accent1>
        <a:srgbClr val="0077C8"/>
      </a:accent1>
      <a:accent2>
        <a:srgbClr val="97D700"/>
      </a:accent2>
      <a:accent3>
        <a:srgbClr val="509E2F"/>
      </a:accent3>
      <a:accent4>
        <a:srgbClr val="CBA052"/>
      </a:accent4>
      <a:accent5>
        <a:srgbClr val="F2A900"/>
      </a:accent5>
      <a:accent6>
        <a:srgbClr val="FF671F"/>
      </a:accent6>
      <a:hlink>
        <a:srgbClr val="5B7F95"/>
      </a:hlink>
      <a:folHlink>
        <a:srgbClr val="925D9C"/>
      </a:folHlink>
    </a:clrScheme>
    <a:fontScheme name="HCA">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26636</TotalTime>
  <Words>998</Words>
  <Application>Microsoft Office PowerPoint</Application>
  <PresentationFormat>Widescreen</PresentationFormat>
  <Paragraphs>128</Paragraphs>
  <Slides>8</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8</vt:i4>
      </vt:variant>
    </vt:vector>
  </HeadingPairs>
  <TitlesOfParts>
    <vt:vector size="17" baseType="lpstr">
      <vt:lpstr>Arial</vt:lpstr>
      <vt:lpstr>Calibri</vt:lpstr>
      <vt:lpstr>Courier New</vt:lpstr>
      <vt:lpstr>Symbol</vt:lpstr>
      <vt:lpstr>Tahoma</vt:lpstr>
      <vt:lpstr>Office Theme</vt:lpstr>
      <vt:lpstr>3_Office Theme</vt:lpstr>
      <vt:lpstr>2_Office Theme</vt:lpstr>
      <vt:lpstr>1_Office Theme</vt:lpstr>
      <vt:lpstr>Crisis System Vision</vt:lpstr>
      <vt:lpstr>HCA’s vision for future state Crisis System</vt:lpstr>
      <vt:lpstr>Mobile Crisis Response (MCR) Staffing</vt:lpstr>
      <vt:lpstr>Youth team expansion</vt:lpstr>
      <vt:lpstr>Mobile Crisis Response times</vt:lpstr>
      <vt:lpstr>MCR Geographical factors (rural/frontier)</vt:lpstr>
      <vt:lpstr>Priorities</vt:lpstr>
      <vt:lpstr>Questions for BHASOs</vt:lpstr>
    </vt:vector>
  </TitlesOfParts>
  <Company>WA State Health Care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Grigg, Brenda E (HCA)</dc:creator>
  <cp:lastModifiedBy>Joe Valentine</cp:lastModifiedBy>
  <cp:revision>229</cp:revision>
  <cp:lastPrinted>2019-11-12T19:49:34Z</cp:lastPrinted>
  <dcterms:created xsi:type="dcterms:W3CDTF">2018-03-14T18:03:33Z</dcterms:created>
  <dcterms:modified xsi:type="dcterms:W3CDTF">2022-08-29T22:28:25Z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2022-07-19T20:36:18Z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0cb9312f-d022-49a5-aae9-d669ae4688b2</vt:lpwstr>
  </property>
  <property fmtid="{D5CDD505-2E9C-101B-9397-08002B2CF9AE}" pid="8" name="MSIP_Label_1520fa42-cf58-4c22-8b93-58cf1d3bd1cb_ContentBits">
    <vt:lpwstr>0</vt:lpwstr>
  </property>
</Properties>
</file>